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0"/>
  </p:notesMasterIdLst>
  <p:sldIdLst>
    <p:sldId id="264" r:id="rId2"/>
    <p:sldId id="323" r:id="rId3"/>
    <p:sldId id="285" r:id="rId4"/>
    <p:sldId id="286" r:id="rId5"/>
    <p:sldId id="287" r:id="rId6"/>
    <p:sldId id="289" r:id="rId7"/>
    <p:sldId id="288"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4" r:id="rId29"/>
    <p:sldId id="310" r:id="rId30"/>
    <p:sldId id="312" r:id="rId31"/>
    <p:sldId id="313" r:id="rId32"/>
    <p:sldId id="311" r:id="rId33"/>
    <p:sldId id="317" r:id="rId34"/>
    <p:sldId id="315" r:id="rId35"/>
    <p:sldId id="316" r:id="rId36"/>
    <p:sldId id="319" r:id="rId37"/>
    <p:sldId id="318" r:id="rId38"/>
    <p:sldId id="320" r:id="rId3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433" autoAdjust="0"/>
  </p:normalViewPr>
  <p:slideViewPr>
    <p:cSldViewPr>
      <p:cViewPr varScale="1">
        <p:scale>
          <a:sx n="70" d="100"/>
          <a:sy n="70" d="100"/>
        </p:scale>
        <p:origin x="156"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5-09-15T11:06:24.121" idx="2">
    <p:pos x="10" y="10"/>
    <p:text>This  might work better as 2 separate slides - in the Higher Ed version the table begins at 3500 BCE.  It just seems a little smooshed this way.</p:text>
    <p:extLst>
      <p:ext uri="{C676402C-5697-4E1C-873F-D02D1690AC5C}">
        <p15:threadingInfo xmlns:p15="http://schemas.microsoft.com/office/powerpoint/2012/main" timeZoneBias="24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Babylonian Map of the World, circa 600 </a:t>
            </a:r>
            <a:r>
              <a:rPr lang="en-US" altLang="en-US" dirty="0" err="1" smtClean="0"/>
              <a:t>b.c.e</a:t>
            </a:r>
            <a:r>
              <a:rPr lang="en-US" altLang="en-US" dirty="0" smtClean="0"/>
              <a:t>. This map on a clay tablet, with labels written in </a:t>
            </a:r>
            <a:r>
              <a:rPr lang="en-US" altLang="en-US" dirty="0" err="1" smtClean="0"/>
              <a:t>Akkadian</a:t>
            </a:r>
            <a:r>
              <a:rPr lang="en-US" altLang="en-US" dirty="0" smtClean="0"/>
              <a:t> cuneiform, shows a flat, round world with the city of Babylon at the center. Nearby features of the Mesopotamian landscape include the Euphrates River, mountains, marshes, and cities. Beyond the great encircling salt sea are seven islands. Like many ancient peoples, the Babylonians believed that distant lands were home to legendary beasts, strangely formed peoples, and mysterious natural phenomena.</a:t>
            </a: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2A4CA6B-0B59-42F5-AFE5-A808B3ABD1BD}"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400900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smtClean="0">
                <a:ea typeface="ＭＳ Ｐゴシック" pitchFamily="34" charset="-128"/>
              </a:rPr>
              <a:t>Map 1.3: Mesopotamia. In order to organize labor resources to create and maintain an irrigation network in the Tigris-Euphrates Valley, a land of little rain, the Sumerians of southern Mesopotamia developed new technologies, complex political and social institutions, and distinctive Type block map cultural practices.	© Cengage Learning</a:t>
            </a: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ABBD57CF-EAE9-47C6-A3BF-BC76C0E1FACD}" type="slidenum">
              <a:rPr lang="en-US" altLang="en-US"/>
              <a:pPr eaLnBrk="1" hangingPunct="1">
                <a:spcBef>
                  <a:spcPct val="0"/>
                </a:spcBef>
              </a:pPr>
              <a:t>15</a:t>
            </a:fld>
            <a:endParaRPr lang="en-US" altLang="en-US"/>
          </a:p>
        </p:txBody>
      </p:sp>
    </p:spTree>
    <p:extLst>
      <p:ext uri="{BB962C8B-B14F-4D97-AF65-F5344CB8AC3E}">
        <p14:creationId xmlns:p14="http://schemas.microsoft.com/office/powerpoint/2010/main" val="1495344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dirty="0" smtClean="0">
                <a:ea typeface="ＭＳ Ｐゴシック" pitchFamily="34" charset="-128"/>
              </a:rPr>
              <a:t>Reed Huts in the Marshes of Southern Iraq. </a:t>
            </a:r>
            <a:r>
              <a:rPr lang="en-US" altLang="en-US" dirty="0" smtClean="0">
                <a:ea typeface="ＭＳ Ｐゴシック" pitchFamily="34" charset="-128"/>
              </a:rPr>
              <a:t>Reeds growing along the riverbanks or in the swampy lands at the head of the Persian Gulf were used in antiquity—and continue to be used today—for a variety of purposes, including baskets and small watercraft as well as dwellings.</a:t>
            </a:r>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71878801-9CC1-42B0-B7EE-8C5512F15ED1}" type="slidenum">
              <a:rPr lang="en-US" altLang="en-US"/>
              <a:pPr eaLnBrk="1" hangingPunct="1">
                <a:spcBef>
                  <a:spcPct val="0"/>
                </a:spcBef>
              </a:pPr>
              <a:t>18</a:t>
            </a:fld>
            <a:endParaRPr lang="en-US" altLang="en-US"/>
          </a:p>
        </p:txBody>
      </p:sp>
    </p:spTree>
    <p:extLst>
      <p:ext uri="{BB962C8B-B14F-4D97-AF65-F5344CB8AC3E}">
        <p14:creationId xmlns:p14="http://schemas.microsoft.com/office/powerpoint/2010/main" val="37231048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dirty="0" smtClean="0">
                <a:ea typeface="ＭＳ Ｐゴシック" pitchFamily="34" charset="-128"/>
              </a:rPr>
              <a:t>Mesopotamian Cylinder Seal. </a:t>
            </a:r>
            <a:r>
              <a:rPr lang="en-US" altLang="en-US" dirty="0" smtClean="0">
                <a:ea typeface="ＭＳ Ｐゴシック" pitchFamily="34" charset="-128"/>
              </a:rPr>
              <a:t>Seals indicated the identity of an individual and were impressed into wet clay or wax to “sign” legal documents or to mark ownership of an object. This seal, produced in the period of the </a:t>
            </a:r>
            <a:r>
              <a:rPr lang="en-US" altLang="en-US" dirty="0" err="1" smtClean="0">
                <a:ea typeface="ＭＳ Ｐゴシック" pitchFamily="34" charset="-128"/>
              </a:rPr>
              <a:t>Akkadian</a:t>
            </a:r>
            <a:r>
              <a:rPr lang="en-US" altLang="en-US" dirty="0" smtClean="0">
                <a:ea typeface="ＭＳ Ｐゴシック" pitchFamily="34" charset="-128"/>
              </a:rPr>
              <a:t> Empire, depicts </a:t>
            </a:r>
            <a:r>
              <a:rPr lang="en-US" altLang="en-US" dirty="0" err="1" smtClean="0">
                <a:ea typeface="ＭＳ Ｐゴシック" pitchFamily="34" charset="-128"/>
              </a:rPr>
              <a:t>Ea</a:t>
            </a:r>
            <a:r>
              <a:rPr lang="en-US" altLang="en-US" dirty="0" smtClean="0">
                <a:ea typeface="ＭＳ Ｐゴシック" pitchFamily="34" charset="-128"/>
              </a:rPr>
              <a:t> (second from right), the god of underground waters, symbolized by the stream with fish emanating from his shoulders; Ishtar, whose attributes of fertility and war are indicated by the date cluster in her hand and the pointed weapons showing above her wings; and the sun-god Shamash, cutting his way out of the mountains with a jagged knife, an evocation of sunrise.</a:t>
            </a: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1C9F159D-6F3D-4053-B834-AFE28E14F716}" type="slidenum">
              <a:rPr lang="en-US" altLang="en-US"/>
              <a:pPr eaLnBrk="1" hangingPunct="1">
                <a:spcBef>
                  <a:spcPct val="0"/>
                </a:spcBef>
              </a:pPr>
              <a:t>20</a:t>
            </a:fld>
            <a:endParaRPr lang="en-US" altLang="en-US"/>
          </a:p>
        </p:txBody>
      </p:sp>
    </p:spTree>
    <p:extLst>
      <p:ext uri="{BB962C8B-B14F-4D97-AF65-F5344CB8AC3E}">
        <p14:creationId xmlns:p14="http://schemas.microsoft.com/office/powerpoint/2010/main" val="964558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smtClean="0">
                <a:ea typeface="ＭＳ Ｐゴシック" pitchFamily="34" charset="-128"/>
              </a:rPr>
              <a:t>Ziggurat of Ur-</a:t>
            </a:r>
            <a:r>
              <a:rPr lang="en-US" altLang="en-US" b="1" dirty="0" err="1" smtClean="0">
                <a:ea typeface="ＭＳ Ｐゴシック" pitchFamily="34" charset="-128"/>
              </a:rPr>
              <a:t>Nammu</a:t>
            </a:r>
            <a:r>
              <a:rPr lang="en-US" altLang="en-US" b="1" dirty="0" smtClean="0">
                <a:ea typeface="ＭＳ Ｐゴシック" pitchFamily="34" charset="-128"/>
              </a:rPr>
              <a:t>,</a:t>
            </a:r>
            <a:r>
              <a:rPr lang="en-US" altLang="en-US" dirty="0" smtClean="0">
                <a:ea typeface="ＭＳ Ｐゴシック" pitchFamily="34" charset="-128"/>
              </a:rPr>
              <a:t> </a:t>
            </a:r>
            <a:r>
              <a:rPr lang="hu-HU" altLang="en-US" b="1" dirty="0" smtClean="0">
                <a:ea typeface="ＭＳ Ｐゴシック" pitchFamily="34" charset="-128"/>
              </a:rPr>
              <a:t>c</a:t>
            </a:r>
            <a:r>
              <a:rPr lang="en-US" altLang="en-US" b="1" dirty="0" err="1" smtClean="0">
                <a:ea typeface="ＭＳ Ｐゴシック" pitchFamily="34" charset="-128"/>
              </a:rPr>
              <a:t>irc</a:t>
            </a:r>
            <a:r>
              <a:rPr lang="hu-HU" altLang="en-US" b="1" dirty="0" smtClean="0">
                <a:ea typeface="ＭＳ Ｐゴシック" pitchFamily="34" charset="-128"/>
              </a:rPr>
              <a:t>a 2100 b.c.e. </a:t>
            </a:r>
            <a:r>
              <a:rPr lang="hu-HU" altLang="en-US" dirty="0" smtClean="0">
                <a:ea typeface="ＭＳ Ｐゴシック" pitchFamily="34" charset="-128"/>
              </a:rPr>
              <a:t>Built at </a:t>
            </a:r>
            <a:r>
              <a:rPr lang="en-US" altLang="en-US" dirty="0" smtClean="0">
                <a:ea typeface="ＭＳ Ｐゴシック" pitchFamily="34" charset="-128"/>
              </a:rPr>
              <a:t>Ur by King Ur-</a:t>
            </a:r>
            <a:r>
              <a:rPr lang="en-US" altLang="en-US" dirty="0" err="1" smtClean="0">
                <a:ea typeface="ＭＳ Ｐゴシック" pitchFamily="34" charset="-128"/>
              </a:rPr>
              <a:t>Nammu</a:t>
            </a:r>
            <a:r>
              <a:rPr lang="en-US" altLang="en-US" dirty="0" smtClean="0">
                <a:ea typeface="ＭＳ Ｐゴシック" pitchFamily="34" charset="-128"/>
              </a:rPr>
              <a:t> for the Sumerian moon-god, </a:t>
            </a:r>
            <a:r>
              <a:rPr lang="en-US" altLang="en-US" dirty="0" err="1" smtClean="0">
                <a:ea typeface="ＭＳ Ｐゴシック" pitchFamily="34" charset="-128"/>
              </a:rPr>
              <a:t>Nanna</a:t>
            </a:r>
            <a:r>
              <a:rPr lang="en-US" altLang="en-US" dirty="0" smtClean="0">
                <a:ea typeface="ＭＳ Ｐゴシック" pitchFamily="34" charset="-128"/>
              </a:rPr>
              <a:t>, an exterior made of fine bricks baked in a kiln encloses a sun-dried </a:t>
            </a:r>
            <a:r>
              <a:rPr lang="en-US" altLang="en-US" dirty="0" err="1" smtClean="0">
                <a:ea typeface="ＭＳ Ｐゴシック" pitchFamily="34" charset="-128"/>
              </a:rPr>
              <a:t>mudbrick</a:t>
            </a:r>
            <a:r>
              <a:rPr lang="en-US" altLang="en-US" dirty="0" smtClean="0">
                <a:ea typeface="ＭＳ Ｐゴシック" pitchFamily="34" charset="-128"/>
              </a:rPr>
              <a:t> core. Three ramps on the first level converge to form a stairway to the second level. The function of ziggurats is not known.  </a:t>
            </a: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C2BB9AE8-A3A5-46A8-807D-746943D281D7}" type="slidenum">
              <a:rPr lang="en-US" altLang="en-US"/>
              <a:pPr eaLnBrk="1" hangingPunct="1">
                <a:spcBef>
                  <a:spcPct val="0"/>
                </a:spcBef>
              </a:pPr>
              <a:t>22</a:t>
            </a:fld>
            <a:endParaRPr lang="en-US" altLang="en-US"/>
          </a:p>
        </p:txBody>
      </p:sp>
    </p:spTree>
    <p:extLst>
      <p:ext uri="{BB962C8B-B14F-4D97-AF65-F5344CB8AC3E}">
        <p14:creationId xmlns:p14="http://schemas.microsoft.com/office/powerpoint/2010/main" val="41457168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ea typeface="ＭＳ Ｐゴシック" pitchFamily="34" charset="-128"/>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25BAAAC-7717-4D35-8373-659708651268}" type="slidenum">
              <a:rPr lang="en-US" altLang="en-US"/>
              <a:pPr eaLnBrk="1" hangingPunct="1"/>
              <a:t>23</a:t>
            </a:fld>
            <a:endParaRPr lang="en-US" altLang="en-US"/>
          </a:p>
        </p:txBody>
      </p:sp>
    </p:spTree>
    <p:extLst>
      <p:ext uri="{BB962C8B-B14F-4D97-AF65-F5344CB8AC3E}">
        <p14:creationId xmlns:p14="http://schemas.microsoft.com/office/powerpoint/2010/main" val="38605858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altLang="en-US" dirty="0" smtClean="0">
                <a:ea typeface="ＭＳ Ｐゴシック" pitchFamily="34" charset="-128"/>
              </a:rPr>
              <a:t>Ancient Lamp Vessel. This 2,500-year-old oil lamp from Megiddo in Israel has grooves for two wicks. It is made of bronze, a valuable metal. Pottery lamps were much cheaper and show up abundantly in ancient archaeological sites. Erich Lessing\Art Resource, NY</a:t>
            </a: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73BFEA59-917D-45A3-9160-5075B3F56DF9}" type="slidenum">
              <a:rPr lang="en-US" altLang="en-US"/>
              <a:pPr eaLnBrk="1" hangingPunct="1">
                <a:spcBef>
                  <a:spcPct val="0"/>
                </a:spcBef>
              </a:pPr>
              <a:t>24</a:t>
            </a:fld>
            <a:endParaRPr lang="en-US" altLang="en-US"/>
          </a:p>
        </p:txBody>
      </p:sp>
    </p:spTree>
    <p:extLst>
      <p:ext uri="{BB962C8B-B14F-4D97-AF65-F5344CB8AC3E}">
        <p14:creationId xmlns:p14="http://schemas.microsoft.com/office/powerpoint/2010/main" val="36239167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ea typeface="ＭＳ Ｐゴシック" pitchFamily="34" charset="-128"/>
              </a:rPr>
              <a:t>Map 1.4: Ancient Egypt. The Nile River, flowing south to north, carved out of the surrounding desert a narrow green valley that became heavily settled in antiquity.</a:t>
            </a: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D9A5DC82-7BB8-402F-AE22-06A2CD0CE448}" type="slidenum">
              <a:rPr lang="en-US" altLang="en-US"/>
              <a:pPr eaLnBrk="1" hangingPunct="1">
                <a:spcBef>
                  <a:spcPct val="0"/>
                </a:spcBef>
              </a:pPr>
              <a:t>28</a:t>
            </a:fld>
            <a:endParaRPr lang="en-US" altLang="en-US"/>
          </a:p>
        </p:txBody>
      </p:sp>
    </p:spTree>
    <p:extLst>
      <p:ext uri="{BB962C8B-B14F-4D97-AF65-F5344CB8AC3E}">
        <p14:creationId xmlns:p14="http://schemas.microsoft.com/office/powerpoint/2010/main" val="24573613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ea typeface="ＭＳ Ｐゴシック" pitchFamily="34" charset="-128"/>
              </a:rPr>
              <a:t>Solar Ship of King Khufu. This full-size ship (143 feet [43.6 meters] long and 19.5 feet [5.9 meters] wide) was buried in a pit at the base of the Great Pyramid circa 2500 B.C.E. While it was probably intended to carry the resurrected king along with the sun-god Ra across the sky, it may also have been used to transport Khufu’s embalmed body to Giza. Ships equipped with sails and oars were well suited for travel on the peaceful Nile and sometimes were used for voyages on the more turbulent Mediterranean and Red Seas.</a:t>
            </a:r>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BAC017F6-AD1C-4268-ADA7-60627F090572}" type="slidenum">
              <a:rPr lang="en-US" altLang="en-US"/>
              <a:pPr eaLnBrk="1" hangingPunct="1">
                <a:spcBef>
                  <a:spcPct val="0"/>
                </a:spcBef>
              </a:pPr>
              <a:t>30</a:t>
            </a:fld>
            <a:endParaRPr lang="en-US" altLang="en-US"/>
          </a:p>
        </p:txBody>
      </p:sp>
    </p:spTree>
    <p:extLst>
      <p:ext uri="{BB962C8B-B14F-4D97-AF65-F5344CB8AC3E}">
        <p14:creationId xmlns:p14="http://schemas.microsoft.com/office/powerpoint/2010/main" val="17383928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ea typeface="ＭＳ Ｐゴシック" pitchFamily="34" charset="-128"/>
              </a:rPr>
              <a:t>Pyramids of </a:t>
            </a:r>
            <a:r>
              <a:rPr lang="en-US" altLang="en-US" dirty="0" err="1" smtClean="0">
                <a:ea typeface="ＭＳ Ｐゴシック" pitchFamily="34" charset="-128"/>
              </a:rPr>
              <a:t>Menkaure</a:t>
            </a:r>
            <a:r>
              <a:rPr lang="en-US" altLang="en-US" dirty="0" smtClean="0">
                <a:ea typeface="ＭＳ Ｐゴシック" pitchFamily="34" charset="-128"/>
              </a:rPr>
              <a:t>, </a:t>
            </a:r>
            <a:r>
              <a:rPr lang="en-US" altLang="en-US" dirty="0" err="1" smtClean="0">
                <a:ea typeface="ＭＳ Ｐゴシック" pitchFamily="34" charset="-128"/>
              </a:rPr>
              <a:t>Khafre</a:t>
            </a:r>
            <a:r>
              <a:rPr lang="en-US" altLang="en-US" dirty="0" smtClean="0">
                <a:ea typeface="ＭＳ Ｐゴシック" pitchFamily="34" charset="-128"/>
              </a:rPr>
              <a:t>, and Khufu at Giza, circa 2500 B.C.E.	With a width of 755 feet (230 meters) and a height of 480 feet (146 meters), the Great Pyramid of Khufu is the largest stone structure ever built. The construction of these massive edifices depended on relatively simple techniques of stonecutting, transport (the stones were floated downriver on boats and rolled to the site on sledges), and lifting (the stones were dragged up the face of the pyramid on mud-brick ramps). However, the surveying and engineering skills required to level the platform, lay out the measurements, and securely position the blocks were very sophisticated and have withstood the test of time.</a:t>
            </a:r>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D6CA26AE-2368-4D7A-8F46-0F73543CB4AA}" type="slidenum">
              <a:rPr lang="en-US" altLang="en-US"/>
              <a:pPr eaLnBrk="1" hangingPunct="1">
                <a:spcBef>
                  <a:spcPct val="0"/>
                </a:spcBef>
              </a:pPr>
              <a:t>31</a:t>
            </a:fld>
            <a:endParaRPr lang="en-US" altLang="en-US"/>
          </a:p>
        </p:txBody>
      </p:sp>
    </p:spTree>
    <p:extLst>
      <p:ext uri="{BB962C8B-B14F-4D97-AF65-F5344CB8AC3E}">
        <p14:creationId xmlns:p14="http://schemas.microsoft.com/office/powerpoint/2010/main" val="1005608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dirty="0" smtClean="0">
                <a:ea typeface="ＭＳ Ｐゴシック" pitchFamily="34" charset="-128"/>
              </a:rPr>
              <a:t>Scene from the Egyptian Book of the Dead, circa 1300 B.C.E. </a:t>
            </a:r>
            <a:r>
              <a:rPr lang="en-US" altLang="en-US" dirty="0" smtClean="0">
                <a:ea typeface="ＭＳ Ｐゴシック" pitchFamily="34" charset="-128"/>
              </a:rPr>
              <a:t>The mummy of a royal scribe named </a:t>
            </a:r>
            <a:r>
              <a:rPr lang="en-US" altLang="en-US" dirty="0" err="1" smtClean="0">
                <a:ea typeface="ＭＳ Ｐゴシック" pitchFamily="34" charset="-128"/>
              </a:rPr>
              <a:t>Hunefar</a:t>
            </a:r>
            <a:r>
              <a:rPr lang="en-US" altLang="en-US" dirty="0" smtClean="0">
                <a:ea typeface="ＭＳ Ｐゴシック" pitchFamily="34" charset="-128"/>
              </a:rPr>
              <a:t> is approached by members of his household before being placed in the tomb. Behind </a:t>
            </a:r>
            <a:r>
              <a:rPr lang="en-US" altLang="en-US" dirty="0" err="1" smtClean="0">
                <a:ea typeface="ＭＳ Ｐゴシック" pitchFamily="34" charset="-128"/>
              </a:rPr>
              <a:t>Hunefar</a:t>
            </a:r>
            <a:r>
              <a:rPr lang="en-US" altLang="en-US" dirty="0" smtClean="0">
                <a:ea typeface="ＭＳ Ｐゴシック" pitchFamily="34" charset="-128"/>
              </a:rPr>
              <a:t> is jackal-headed Anubis, the god who will conduct the spirit of the deceased to the afterlife. The Book of the Dead provided Egyptians with the instructions they needed to complete this arduous journey and gain a blessed existence in the afterlife.</a:t>
            </a:r>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EA160C4F-0AEA-4F7C-B8F6-0264E0BFBD3B}" type="slidenum">
              <a:rPr lang="en-US" altLang="en-US"/>
              <a:pPr eaLnBrk="1" hangingPunct="1">
                <a:spcBef>
                  <a:spcPct val="0"/>
                </a:spcBef>
              </a:pPr>
              <a:t>33</a:t>
            </a:fld>
            <a:endParaRPr lang="en-US" altLang="en-US"/>
          </a:p>
        </p:txBody>
      </p:sp>
    </p:spTree>
    <p:extLst>
      <p:ext uri="{BB962C8B-B14F-4D97-AF65-F5344CB8AC3E}">
        <p14:creationId xmlns:p14="http://schemas.microsoft.com/office/powerpoint/2010/main" val="2600238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ea typeface="ＭＳ Ｐゴシック" pitchFamily="34" charset="-128"/>
              </a:rPr>
              <a:t>Gilgamesh Strangling a Lion.  This eighth-century B.C.E. sculpture of a king, possibly Gilgamesh, from the palace of the Assyrian king Sargon II, represents the magical power and omnipotence of kingship. The Gilgamesh story was still popular in Mesopotamia twenty centuries after the king of Uruk’s lifetime.</a:t>
            </a:r>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4D8B1020-8053-43EA-9798-630543047722}" type="slidenum">
              <a:rPr lang="en-US" altLang="en-US"/>
              <a:pPr eaLnBrk="1" hangingPunct="1">
                <a:spcBef>
                  <a:spcPct val="0"/>
                </a:spcBef>
              </a:pPr>
              <a:t>3</a:t>
            </a:fld>
            <a:endParaRPr lang="en-US" altLang="en-US"/>
          </a:p>
        </p:txBody>
      </p:sp>
    </p:spTree>
    <p:extLst>
      <p:ext uri="{BB962C8B-B14F-4D97-AF65-F5344CB8AC3E}">
        <p14:creationId xmlns:p14="http://schemas.microsoft.com/office/powerpoint/2010/main" val="17950488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ea typeface="ＭＳ Ｐゴシック" pitchFamily="34" charset="-128"/>
              </a:rPr>
              <a:t>Man from Mohenjo-Daro, circa 2600–1900 B.C.E. This statue of a seated man wearing a cloak and headband was carved from a soft stone called steatite. It is often called the “Priest-King” because some scholars believe it may represent someone with religious and secular authority, but the true identity and status of this per- son are unknown. Scala/Art Resource, NY</a:t>
            </a:r>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EF9D37FB-E1B6-4237-A7C4-B134C8B73886}" type="slidenum">
              <a:rPr lang="en-US" altLang="en-US"/>
              <a:pPr eaLnBrk="1" hangingPunct="1">
                <a:spcBef>
                  <a:spcPct val="0"/>
                </a:spcBef>
              </a:pPr>
              <a:t>36</a:t>
            </a:fld>
            <a:endParaRPr lang="en-US" altLang="en-US"/>
          </a:p>
        </p:txBody>
      </p:sp>
    </p:spTree>
    <p:extLst>
      <p:ext uri="{BB962C8B-B14F-4D97-AF65-F5344CB8AC3E}">
        <p14:creationId xmlns:p14="http://schemas.microsoft.com/office/powerpoint/2010/main" val="34599914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ea typeface="ＭＳ Ｐゴシック" pitchFamily="34" charset="-128"/>
              </a:rPr>
              <a:t>View of the excavated remains of houses in the Lower Town, with the elevated Mud-Brick Construction at Mohenjo-Daro Citadel in the background. Flood-resistant reddish-colored baked bricks were used for the foundations and lower levels, with unbaked bricks above. Construction of fortification walls and buildings required large numbers of bricks and enormous man-hours of labor.</a:t>
            </a:r>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D1A6A516-F19C-41F0-9AC8-2EFC57AEC868}" type="slidenum">
              <a:rPr lang="en-US" altLang="en-US"/>
              <a:pPr eaLnBrk="1" hangingPunct="1">
                <a:spcBef>
                  <a:spcPct val="0"/>
                </a:spcBef>
              </a:pPr>
              <a:t>38</a:t>
            </a:fld>
            <a:endParaRPr lang="en-US" altLang="en-US"/>
          </a:p>
        </p:txBody>
      </p:sp>
    </p:spTree>
    <p:extLst>
      <p:ext uri="{BB962C8B-B14F-4D97-AF65-F5344CB8AC3E}">
        <p14:creationId xmlns:p14="http://schemas.microsoft.com/office/powerpoint/2010/main" val="2322016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ea typeface="ＭＳ Ｐゴシック" pitchFamily="34" charset="-128"/>
              </a:rPr>
              <a:t>Map 1.1 River-Valley Civilizations, 3500–1500 BCE. The earliest complex societies arose in the floodplains of large rivers: in the fourth millennium B.C.E. in the valley of the Tigris and Euphrates Rivers in Mesopotamia and the Nile River in Egypt, in the third millennium B.C.E. in the valley of the Indus River in Pakistan in the second millennium B.C.E. in the valley of the Yellow River in China. </a:t>
            </a: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5AA337A6-B718-4DF4-BE2B-086C11B95C10}" type="slidenum">
              <a:rPr lang="en-US" altLang="en-US"/>
              <a:pPr eaLnBrk="1" hangingPunct="1">
                <a:spcBef>
                  <a:spcPct val="0"/>
                </a:spcBef>
              </a:pPr>
              <a:t>4</a:t>
            </a:fld>
            <a:endParaRPr lang="en-US" altLang="en-US"/>
          </a:p>
        </p:txBody>
      </p:sp>
    </p:spTree>
    <p:extLst>
      <p:ext uri="{BB962C8B-B14F-4D97-AF65-F5344CB8AC3E}">
        <p14:creationId xmlns:p14="http://schemas.microsoft.com/office/powerpoint/2010/main" val="3016433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ea typeface="ＭＳ Ｐゴシック" pitchFamily="34" charset="-128"/>
              </a:rPr>
              <a:t>Description</a:t>
            </a:r>
            <a:r>
              <a:rPr lang="en-US" altLang="en-US" baseline="0" dirty="0" smtClean="0">
                <a:ea typeface="ＭＳ Ｐゴシック" pitchFamily="34" charset="-128"/>
              </a:rPr>
              <a:t> of the table: A chronology of Mesopotamia, Egypt, and the Indus Valley from 300 B.C.E. to 1,500 B.C.E. Note: China, developing slightly later, is discussed in Chapter 3.  This story roughly coincides with the origins of writing, allowing us to document aspects of human life not revealed by archaeological evidence alone. </a:t>
            </a:r>
            <a:endParaRPr lang="en-US" altLang="en-US" dirty="0" smtClean="0">
              <a:ea typeface="ＭＳ Ｐゴシック" pitchFamily="34" charset="-128"/>
            </a:endParaRP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450193F4-029A-41A0-9CDA-99EB2306E20C}" type="slidenum">
              <a:rPr lang="en-US" altLang="en-US"/>
              <a:pPr eaLnBrk="1" hangingPunct="1">
                <a:spcBef>
                  <a:spcPct val="0"/>
                </a:spcBef>
              </a:pPr>
              <a:t>5</a:t>
            </a:fld>
            <a:endParaRPr lang="en-US" altLang="en-US"/>
          </a:p>
        </p:txBody>
      </p:sp>
    </p:spTree>
    <p:extLst>
      <p:ext uri="{BB962C8B-B14F-4D97-AF65-F5344CB8AC3E}">
        <p14:creationId xmlns:p14="http://schemas.microsoft.com/office/powerpoint/2010/main" val="3196838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The Lion Panel in </a:t>
            </a:r>
            <a:r>
              <a:rPr lang="en-US" altLang="en-US" dirty="0" err="1" smtClean="0"/>
              <a:t>Chauvet</a:t>
            </a:r>
            <a:r>
              <a:rPr lang="en-US" altLang="en-US" dirty="0" smtClean="0"/>
              <a:t> Cave, France</a:t>
            </a: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B3A5F79-EB66-48F1-8274-D3ECB8A353CC}" type="slidenum">
              <a:rPr lang="en-US" altLang="en-US" sz="1200">
                <a:latin typeface="Calibri" pitchFamily="34" charset="0"/>
              </a:rPr>
              <a:pPr eaLnBrk="1" hangingPunct="1"/>
              <a:t>7</a:t>
            </a:fld>
            <a:endParaRPr lang="en-US" altLang="en-US" sz="1200">
              <a:latin typeface="Calibri" pitchFamily="34" charset="0"/>
            </a:endParaRPr>
          </a:p>
        </p:txBody>
      </p:sp>
    </p:spTree>
    <p:extLst>
      <p:ext uri="{BB962C8B-B14F-4D97-AF65-F5344CB8AC3E}">
        <p14:creationId xmlns:p14="http://schemas.microsoft.com/office/powerpoint/2010/main" val="2465420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1.2</a:t>
            </a:r>
            <a:r>
              <a:rPr lang="en-US" altLang="en-US" baseline="0" dirty="0" smtClean="0"/>
              <a:t> </a:t>
            </a:r>
            <a:r>
              <a:rPr lang="en-US" altLang="en-US" dirty="0" smtClean="0"/>
              <a:t>Early Centers of Plant and Animal Domestication. Many different parts of the world made original contributions to domestication during the Agricultural Revolutions that began about 10,000 years ago. Later interactions helped spread these domesticated animals and plants to new locations. In lands less suitable for crop cultivation, pastoralism and hunting remained more important for supplying food.</a:t>
            </a:r>
          </a:p>
        </p:txBody>
      </p:sp>
      <p:sp>
        <p:nvSpPr>
          <p:cNvPr id="399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F824BAA-4DF4-4B49-A492-71B1B3ADF91F}"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5153603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Passage-Tomb at </a:t>
            </a:r>
            <a:r>
              <a:rPr lang="en-US" altLang="en-US" dirty="0" err="1" smtClean="0"/>
              <a:t>Newgrange</a:t>
            </a:r>
            <a:r>
              <a:rPr lang="en-US" altLang="en-US" dirty="0" smtClean="0"/>
              <a:t>, Ireland. Dating to around 3200 B.C.E., </a:t>
            </a:r>
            <a:r>
              <a:rPr lang="en-US" altLang="en-US" dirty="0" err="1" smtClean="0"/>
              <a:t>Newgrange</a:t>
            </a:r>
            <a:r>
              <a:rPr lang="en-US" altLang="en-US" dirty="0" smtClean="0"/>
              <a:t> is one of the oldest and most impressive Neolithic structures. A wall of white quartz stones rises above a row of horizontal megaliths on either side of the entrance, from which a passage leads to a spacious interior chamber. For several minutes each year, at sunrise on the winter solstice, the chamber is illuminated by a shaft of light that passes through the “roof-box” above the entrance.</a:t>
            </a:r>
          </a:p>
        </p:txBody>
      </p:sp>
      <p:sp>
        <p:nvSpPr>
          <p:cNvPr id="450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2E63248-88E9-43AA-AEAD-16A6F95D97D2}"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3458958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Passage-Tomb at </a:t>
            </a:r>
            <a:r>
              <a:rPr lang="en-US" altLang="en-US" dirty="0" err="1" smtClean="0"/>
              <a:t>Newgrange</a:t>
            </a:r>
            <a:r>
              <a:rPr lang="en-US" altLang="en-US" dirty="0" smtClean="0"/>
              <a:t>, Ireland Dating to around 3200 B.C.E., </a:t>
            </a:r>
            <a:r>
              <a:rPr lang="en-US" altLang="en-US" dirty="0" err="1" smtClean="0"/>
              <a:t>Newgrange</a:t>
            </a:r>
            <a:r>
              <a:rPr lang="en-US" altLang="en-US" dirty="0" smtClean="0"/>
              <a:t> is one of the oldest and most impressive Neolithic structures. A wall of white quartz stones rises above a row of horizontal megaliths on either side of the entrance, from which a passage leads to a spacious interior chamber. For several minutes each year, at sunrise on the winter solstice, the chamber is illuminated by a shaft of light that passes through the “roof-box” above the entrance.</a:t>
            </a:r>
          </a:p>
        </p:txBody>
      </p:sp>
      <p:sp>
        <p:nvSpPr>
          <p:cNvPr id="471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9C57590-6D2B-44D6-839A-B246F9325F76}" type="slidenum">
              <a:rPr lang="en-US" altLang="en-US" sz="1200">
                <a:latin typeface="Calibri" pitchFamily="34" charset="0"/>
              </a:rPr>
              <a:pPr eaLnBrk="1" hangingPunct="1"/>
              <a:t>12</a:t>
            </a:fld>
            <a:endParaRPr lang="en-US" altLang="en-US" sz="1200">
              <a:latin typeface="Calibri" pitchFamily="34" charset="0"/>
            </a:endParaRPr>
          </a:p>
        </p:txBody>
      </p:sp>
    </p:spTree>
    <p:extLst>
      <p:ext uri="{BB962C8B-B14F-4D97-AF65-F5344CB8AC3E}">
        <p14:creationId xmlns:p14="http://schemas.microsoft.com/office/powerpoint/2010/main" val="3487357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Neolithic Goddess. Many versions of a well-nourished and pregnant female figure were found at </a:t>
            </a:r>
            <a:r>
              <a:rPr lang="en-US" altLang="en-US" dirty="0" err="1" smtClean="0"/>
              <a:t>Çatal</a:t>
            </a:r>
            <a:r>
              <a:rPr lang="en-US" altLang="en-US" dirty="0" smtClean="0"/>
              <a:t> </a:t>
            </a:r>
            <a:r>
              <a:rPr lang="en-US" altLang="en-US" dirty="0" err="1" smtClean="0"/>
              <a:t>Hüyük</a:t>
            </a:r>
            <a:r>
              <a:rPr lang="en-US" altLang="en-US" dirty="0" smtClean="0"/>
              <a:t>. Here she is supported by twin leopards whose tails curve over her shoulders. To those who inhabited the city some 8,000 years ago, the figure likely represented fertility and power over nature. The Art Archive/Museum of Anatolian </a:t>
            </a:r>
            <a:r>
              <a:rPr lang="en-US" altLang="en-US" dirty="0" err="1" smtClean="0"/>
              <a:t>Civilisations</a:t>
            </a:r>
            <a:r>
              <a:rPr lang="en-US" altLang="en-US" dirty="0" smtClean="0"/>
              <a:t> Ankara/Gianni </a:t>
            </a:r>
            <a:r>
              <a:rPr lang="en-US" altLang="en-US" dirty="0" err="1" smtClean="0"/>
              <a:t>Dagli</a:t>
            </a:r>
            <a:r>
              <a:rPr lang="en-US" altLang="en-US" dirty="0" smtClean="0"/>
              <a:t> </a:t>
            </a:r>
            <a:r>
              <a:rPr lang="en-US" altLang="en-US" dirty="0" err="1" smtClean="0"/>
              <a:t>Orti</a:t>
            </a:r>
            <a:r>
              <a:rPr lang="en-US" altLang="en-US" dirty="0" smtClean="0"/>
              <a:t>.</a:t>
            </a:r>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248CCC3-F810-44CE-A8D8-E05478A4017B}" type="slidenum">
              <a:rPr lang="en-US" altLang="en-US" sz="1200">
                <a:latin typeface="Calibri" pitchFamily="34" charset="0"/>
              </a:rPr>
              <a:pPr eaLnBrk="1" hangingPunct="1"/>
              <a:t>13</a:t>
            </a:fld>
            <a:endParaRPr lang="en-US" altLang="en-US" sz="1200">
              <a:latin typeface="Calibri" pitchFamily="34" charset="0"/>
            </a:endParaRPr>
          </a:p>
        </p:txBody>
      </p:sp>
    </p:spTree>
    <p:extLst>
      <p:ext uri="{BB962C8B-B14F-4D97-AF65-F5344CB8AC3E}">
        <p14:creationId xmlns:p14="http://schemas.microsoft.com/office/powerpoint/2010/main" val="40054582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2" name="Picture 1"/>
          <p:cNvPicPr>
            <a:picLocks noChangeAspect="1"/>
          </p:cNvPicPr>
          <p:nvPr userDrawn="1"/>
        </p:nvPicPr>
        <p:blipFill>
          <a:blip r:embed="rId4"/>
          <a:stretch>
            <a:fillRect/>
          </a:stretch>
        </p:blipFill>
        <p:spPr>
          <a:xfrm>
            <a:off x="3048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1676400"/>
            <a:ext cx="4267200" cy="4073525"/>
          </a:xfrm>
        </p:spPr>
        <p:txBody>
          <a:bodyPr/>
          <a:lstStyle/>
          <a:p>
            <a:pPr>
              <a:spcBef>
                <a:spcPts val="0"/>
              </a:spcBef>
              <a:spcAft>
                <a:spcPts val="2400"/>
              </a:spcAft>
              <a:defRPr/>
            </a:pPr>
            <a:r>
              <a:rPr lang="en-US" sz="3200" dirty="0" smtClean="0">
                <a:ea typeface="Arial"/>
              </a:rPr>
              <a:t>Chapter 1</a:t>
            </a:r>
            <a:r>
              <a:rPr lang="en-US" sz="3200" dirty="0">
                <a:effectLst>
                  <a:outerShdw blurRad="38100" dist="38100" dir="2700000" algn="tl">
                    <a:srgbClr val="000000">
                      <a:alpha val="43137"/>
                    </a:srgbClr>
                  </a:outerShdw>
                </a:effectLst>
                <a:ea typeface="Arial"/>
              </a:rPr>
              <a:t/>
            </a:r>
            <a:br>
              <a:rPr lang="en-US" sz="3200" dirty="0">
                <a:effectLst>
                  <a:outerShdw blurRad="38100" dist="38100" dir="2700000" algn="tl">
                    <a:srgbClr val="000000">
                      <a:alpha val="43137"/>
                    </a:srgbClr>
                  </a:outerShdw>
                </a:effectLst>
                <a:ea typeface="Arial"/>
              </a:rPr>
            </a:br>
            <a:r>
              <a:rPr lang="en-US" sz="3200" dirty="0" smtClean="0">
                <a:solidFill>
                  <a:srgbClr val="333399"/>
                </a:solidFill>
                <a:effectLst>
                  <a:outerShdw blurRad="38100" dist="38100" dir="2700000" algn="tl">
                    <a:srgbClr val="000000">
                      <a:alpha val="43137"/>
                    </a:srgbClr>
                  </a:outerShdw>
                </a:effectLst>
                <a:ea typeface="Arial"/>
              </a:rPr>
              <a:t>From the Origins of Agriculture to the First River-Valley Civilizations, 8000-1500 B.C.E.</a:t>
            </a:r>
            <a:endParaRPr lang="en-US" sz="3200" dirty="0">
              <a:solidFill>
                <a:srgbClr val="333399"/>
              </a:solidFill>
              <a:effectLst>
                <a:outerShdw blurRad="38100" dist="38100" dir="2700000" algn="tl">
                  <a:srgbClr val="000000">
                    <a:alpha val="43137"/>
                  </a:srgbClr>
                </a:outerShdw>
              </a:effectLst>
            </a:endParaRPr>
          </a:p>
        </p:txBody>
      </p:sp>
    </p:spTree>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p:txBody>
          <a:bodyPr/>
          <a:lstStyle/>
          <a:p>
            <a:r>
              <a:rPr lang="en-US" altLang="en-US" dirty="0" smtClean="0">
                <a:latin typeface="Arial" pitchFamily="34" charset="0"/>
                <a:ea typeface="ＭＳ Ｐゴシック" pitchFamily="34" charset="-128"/>
              </a:rPr>
              <a:t>Life in Neolithic Communities</a:t>
            </a:r>
          </a:p>
        </p:txBody>
      </p:sp>
      <p:sp>
        <p:nvSpPr>
          <p:cNvPr id="43010" name="Content Placeholder 2"/>
          <p:cNvSpPr>
            <a:spLocks noGrp="1"/>
          </p:cNvSpPr>
          <p:nvPr>
            <p:ph idx="1"/>
          </p:nvPr>
        </p:nvSpPr>
        <p:spPr/>
        <p:txBody>
          <a:bodyPr/>
          <a:lstStyle/>
          <a:p>
            <a:pPr eaLnBrk="1" hangingPunct="1">
              <a:buFontTx/>
              <a:buChar char="•"/>
            </a:pPr>
            <a:r>
              <a:rPr lang="en-US" altLang="en-US" dirty="0" smtClean="0">
                <a:latin typeface="Arial" pitchFamily="34" charset="0"/>
                <a:ea typeface="ＭＳ Ｐゴシック" pitchFamily="34" charset="-128"/>
              </a:rPr>
              <a:t>Cultural Expressions</a:t>
            </a:r>
          </a:p>
          <a:p>
            <a:pPr lvl="1" eaLnBrk="1" hangingPunct="1">
              <a:buFontTx/>
              <a:buChar char="•"/>
            </a:pPr>
            <a:r>
              <a:rPr lang="en-US" altLang="en-US" dirty="0" smtClean="0">
                <a:latin typeface="Arial" pitchFamily="34" charset="0"/>
                <a:ea typeface="Arial" pitchFamily="34" charset="0"/>
                <a:cs typeface="Arial" pitchFamily="34" charset="0"/>
              </a:rPr>
              <a:t>megaliths</a:t>
            </a:r>
          </a:p>
          <a:p>
            <a:pPr eaLnBrk="1" hangingPunct="1">
              <a:buFontTx/>
              <a:buChar char="•"/>
            </a:pPr>
            <a:r>
              <a:rPr lang="en-US" altLang="en-US" dirty="0" smtClean="0">
                <a:latin typeface="Arial" pitchFamily="34" charset="0"/>
                <a:ea typeface="ＭＳ Ｐゴシック" pitchFamily="34" charset="-128"/>
              </a:rPr>
              <a:t>Early Towns and Specialists</a:t>
            </a:r>
          </a:p>
          <a:p>
            <a:pPr lvl="1" eaLnBrk="1" hangingPunct="1">
              <a:buFontTx/>
              <a:buChar char="•"/>
            </a:pPr>
            <a:r>
              <a:rPr lang="en-US" altLang="en-US" dirty="0" smtClean="0">
                <a:latin typeface="Arial" pitchFamily="34" charset="0"/>
                <a:ea typeface="Arial" pitchFamily="34" charset="0"/>
                <a:cs typeface="Arial" pitchFamily="34" charset="0"/>
              </a:rPr>
              <a:t>Jericho / </a:t>
            </a:r>
            <a:r>
              <a:rPr lang="en-US" altLang="en-US" dirty="0" err="1" smtClean="0">
                <a:latin typeface="Arial" pitchFamily="34" charset="0"/>
                <a:ea typeface="Arial" pitchFamily="34" charset="0"/>
                <a:cs typeface="Arial" pitchFamily="34" charset="0"/>
              </a:rPr>
              <a:t>Catal</a:t>
            </a:r>
            <a:r>
              <a:rPr lang="en-US" altLang="en-US" dirty="0" smtClean="0">
                <a:latin typeface="Arial" pitchFamily="34" charset="0"/>
                <a:ea typeface="Arial" pitchFamily="34" charset="0"/>
                <a:cs typeface="Arial" pitchFamily="34" charset="0"/>
              </a:rPr>
              <a:t> </a:t>
            </a:r>
            <a:r>
              <a:rPr lang="en-US" altLang="en-US" dirty="0" err="1" smtClean="0">
                <a:latin typeface="Arial" pitchFamily="34" charset="0"/>
                <a:ea typeface="Arial" pitchFamily="34" charset="0"/>
                <a:cs typeface="Arial" pitchFamily="34" charset="0"/>
              </a:rPr>
              <a:t>Huyuk</a:t>
            </a:r>
            <a:endParaRPr lang="en-US" altLang="en-US" dirty="0" smtClean="0">
              <a:latin typeface="Arial" pitchFamily="34" charset="0"/>
              <a:ea typeface="Arial" pitchFamily="34" charset="0"/>
              <a:cs typeface="Arial" pitchFamily="34" charset="0"/>
            </a:endParaRPr>
          </a:p>
        </p:txBody>
      </p:sp>
    </p:spTree>
    <p:extLst>
      <p:ext uri="{BB962C8B-B14F-4D97-AF65-F5344CB8AC3E}">
        <p14:creationId xmlns:p14="http://schemas.microsoft.com/office/powerpoint/2010/main" val="2144707602"/>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1066800"/>
            <a:ext cx="8636000" cy="533400"/>
          </a:xfrm>
        </p:spPr>
        <p:txBody>
          <a:bodyPr/>
          <a:lstStyle/>
          <a:p>
            <a:r>
              <a:rPr lang="en-US" sz="2600" dirty="0" smtClean="0"/>
              <a:t>Passage-Tomb at </a:t>
            </a:r>
            <a:r>
              <a:rPr lang="en-US" sz="2600" dirty="0" err="1" smtClean="0"/>
              <a:t>Newgrange</a:t>
            </a:r>
            <a:r>
              <a:rPr lang="en-US" sz="2600" dirty="0" smtClean="0"/>
              <a:t>, Ireland</a:t>
            </a:r>
            <a:endParaRPr lang="en-US" sz="2600" dirty="0"/>
          </a:p>
        </p:txBody>
      </p:sp>
      <p:sp>
        <p:nvSpPr>
          <p:cNvPr id="3" name="Content Placeholder 2"/>
          <p:cNvSpPr>
            <a:spLocks noGrp="1"/>
          </p:cNvSpPr>
          <p:nvPr>
            <p:ph idx="1"/>
          </p:nvPr>
        </p:nvSpPr>
        <p:spPr>
          <a:xfrm>
            <a:off x="8610600" y="6477000"/>
            <a:ext cx="533400" cy="381000"/>
          </a:xfrm>
        </p:spPr>
        <p:txBody>
          <a:bodyPr/>
          <a:lstStyle/>
          <a:p>
            <a:r>
              <a:rPr lang="en-US" altLang="en-US" sz="1200" b="1" dirty="0"/>
              <a:t> </a:t>
            </a:r>
            <a:r>
              <a:rPr lang="en-US" altLang="en-US" sz="1200" b="1" dirty="0" smtClean="0"/>
              <a:t>p13</a:t>
            </a:r>
            <a:endParaRPr lang="en-US" altLang="en-US" sz="1200" b="1" dirty="0"/>
          </a:p>
        </p:txBody>
      </p:sp>
      <p:pic>
        <p:nvPicPr>
          <p:cNvPr id="44033" name="Picture 1" descr="Passage-Tomb at Newgrange, Ireland. Dating to around 3200 B.C.E., Newgrange is one of the oldest and most impressive Neolithic structures. A wall of white quartz stones rises above a row of horizontal megaliths on either side of the entrance, from which a passage leads to a spacious interior chamber. For several minutes each year, at sunrise on the winter solstice, the chamber is illuminated by a shaft of light that passes through the “roof-box” above the entranc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714500"/>
            <a:ext cx="8636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4906670"/>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609600"/>
          </a:xfrm>
        </p:spPr>
        <p:txBody>
          <a:bodyPr/>
          <a:lstStyle/>
          <a:p>
            <a:r>
              <a:rPr lang="en-US" sz="2600" dirty="0"/>
              <a:t>Close-up of Passage-Tomb at </a:t>
            </a:r>
            <a:r>
              <a:rPr lang="en-US" sz="2600" dirty="0" err="1"/>
              <a:t>Newgrange</a:t>
            </a:r>
            <a:r>
              <a:rPr lang="en-US" sz="2600" dirty="0"/>
              <a:t>, Ireland</a:t>
            </a:r>
          </a:p>
        </p:txBody>
      </p:sp>
      <p:sp>
        <p:nvSpPr>
          <p:cNvPr id="3" name="Content Placeholder 2"/>
          <p:cNvSpPr>
            <a:spLocks noGrp="1"/>
          </p:cNvSpPr>
          <p:nvPr>
            <p:ph idx="1"/>
          </p:nvPr>
        </p:nvSpPr>
        <p:spPr>
          <a:xfrm>
            <a:off x="8686800" y="6604000"/>
            <a:ext cx="457200" cy="254000"/>
          </a:xfrm>
        </p:spPr>
        <p:txBody>
          <a:bodyPr/>
          <a:lstStyle/>
          <a:p>
            <a:r>
              <a:rPr lang="en-US" altLang="en-US" sz="1200" b="1" dirty="0" smtClean="0"/>
              <a:t>p13</a:t>
            </a:r>
            <a:endParaRPr lang="en-US" altLang="en-US" sz="1200" b="1" dirty="0"/>
          </a:p>
        </p:txBody>
      </p:sp>
      <p:pic>
        <p:nvPicPr>
          <p:cNvPr id="46081" name="Picture 1" descr="A close-up photo of the entrance to Newgrang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524000" y="838200"/>
            <a:ext cx="6361922"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5312450"/>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508000"/>
          </a:xfrm>
        </p:spPr>
        <p:txBody>
          <a:bodyPr/>
          <a:lstStyle/>
          <a:p>
            <a:r>
              <a:rPr lang="en-US" sz="2600" dirty="0" smtClean="0"/>
              <a:t>Neolithic Goddess</a:t>
            </a:r>
            <a:endParaRPr lang="en-US" sz="2600" dirty="0"/>
          </a:p>
        </p:txBody>
      </p:sp>
      <p:sp>
        <p:nvSpPr>
          <p:cNvPr id="3" name="Content Placeholder 2"/>
          <p:cNvSpPr>
            <a:spLocks noGrp="1"/>
          </p:cNvSpPr>
          <p:nvPr>
            <p:ph idx="1"/>
          </p:nvPr>
        </p:nvSpPr>
        <p:spPr>
          <a:xfrm>
            <a:off x="8610600" y="6553200"/>
            <a:ext cx="533400" cy="304800"/>
          </a:xfrm>
        </p:spPr>
        <p:txBody>
          <a:bodyPr/>
          <a:lstStyle/>
          <a:p>
            <a:r>
              <a:rPr lang="en-US" altLang="en-US" sz="1200" b="1" dirty="0"/>
              <a:t> </a:t>
            </a:r>
            <a:r>
              <a:rPr lang="en-US" altLang="en-US" sz="1200" b="1" dirty="0" smtClean="0"/>
              <a:t>p14</a:t>
            </a:r>
            <a:endParaRPr lang="en-US" altLang="en-US" sz="1200" b="1" dirty="0"/>
          </a:p>
        </p:txBody>
      </p:sp>
      <p:pic>
        <p:nvPicPr>
          <p:cNvPr id="48129" name="Picture 1" descr="Neolithic Goddess. Many versions of a well-nourished and pregnant female figure were found at Çatal Hüyük. Here she is supported by twin leopards whose tails curve over her shoulders. To those who inhabited the city some 8,000 years ago, the figure likely represented fertility and power over nature. The Art Archive/Museum of Anatolian Civilisations Ankara/Gianni Dagli Orti.&#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905000" y="508000"/>
            <a:ext cx="53213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711430"/>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defRPr/>
            </a:pPr>
            <a:r>
              <a:rPr lang="en-US" dirty="0" smtClean="0">
                <a:cs typeface="+mj-cs"/>
              </a:rPr>
              <a:t>Mesopotamia</a:t>
            </a:r>
          </a:p>
        </p:txBody>
      </p:sp>
      <p:sp>
        <p:nvSpPr>
          <p:cNvPr id="7171" name="Rectangle 3"/>
          <p:cNvSpPr>
            <a:spLocks noGrp="1" noChangeArrowheads="1"/>
          </p:cNvSpPr>
          <p:nvPr>
            <p:ph idx="1"/>
          </p:nvPr>
        </p:nvSpPr>
        <p:spPr/>
        <p:txBody>
          <a:bodyPr/>
          <a:lstStyle/>
          <a:p>
            <a:pPr eaLnBrk="1" hangingPunct="1">
              <a:spcAft>
                <a:spcPts val="1400"/>
              </a:spcAft>
              <a:buFontTx/>
              <a:buChar char="•"/>
            </a:pPr>
            <a:r>
              <a:rPr lang="en-US" altLang="en-US" dirty="0" smtClean="0">
                <a:latin typeface="Arial" charset="0"/>
              </a:rPr>
              <a:t>Settled Agriculture in an Unstable Landscape</a:t>
            </a:r>
          </a:p>
          <a:p>
            <a:pPr eaLnBrk="1" hangingPunct="1">
              <a:buFontTx/>
              <a:buChar char="•"/>
            </a:pPr>
            <a:r>
              <a:rPr lang="en-US" altLang="en-US" dirty="0" smtClean="0">
                <a:latin typeface="Arial" charset="0"/>
              </a:rPr>
              <a:t>“Fertile Crescent”</a:t>
            </a:r>
          </a:p>
          <a:p>
            <a:pPr marL="1085850" lvl="1" indent="-342900" eaLnBrk="1" hangingPunct="1">
              <a:buFontTx/>
              <a:buChar char="•"/>
            </a:pPr>
            <a:r>
              <a:rPr lang="en-US" altLang="en-US" dirty="0" smtClean="0">
                <a:latin typeface="Arial" charset="0"/>
              </a:rPr>
              <a:t>Tigris/Euphrates</a:t>
            </a:r>
          </a:p>
          <a:p>
            <a:pPr marL="1085850" lvl="1" indent="-342900" eaLnBrk="1" hangingPunct="1">
              <a:buFontTx/>
              <a:buChar char="•"/>
            </a:pPr>
            <a:r>
              <a:rPr lang="en-US" altLang="en-US" dirty="0" smtClean="0">
                <a:latin typeface="Arial" charset="0"/>
              </a:rPr>
              <a:t>River system irrigation</a:t>
            </a:r>
            <a:endParaRPr lang="en-US" altLang="en-US" dirty="0" smtClean="0">
              <a:solidFill>
                <a:srgbClr val="FF0000"/>
              </a:solidFill>
              <a:latin typeface="Arial" charset="0"/>
            </a:endParaRPr>
          </a:p>
        </p:txBody>
      </p:sp>
    </p:spTree>
    <p:extLst>
      <p:ext uri="{BB962C8B-B14F-4D97-AF65-F5344CB8AC3E}">
        <p14:creationId xmlns:p14="http://schemas.microsoft.com/office/powerpoint/2010/main" val="1092318038"/>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1185"/>
            <a:ext cx="7772400" cy="481714"/>
          </a:xfrm>
        </p:spPr>
        <p:txBody>
          <a:bodyPr/>
          <a:lstStyle/>
          <a:p>
            <a:r>
              <a:rPr lang="en-US" altLang="en-US" sz="2600" dirty="0" smtClean="0">
                <a:ea typeface="ＭＳ Ｐゴシック" pitchFamily="34" charset="-128"/>
              </a:rPr>
              <a:t>Mesopotamia</a:t>
            </a:r>
            <a:endParaRPr lang="en-US" sz="2600" dirty="0"/>
          </a:p>
        </p:txBody>
      </p:sp>
      <p:sp>
        <p:nvSpPr>
          <p:cNvPr id="3" name="Content Placeholder 2"/>
          <p:cNvSpPr>
            <a:spLocks noGrp="1"/>
          </p:cNvSpPr>
          <p:nvPr>
            <p:ph idx="1"/>
          </p:nvPr>
        </p:nvSpPr>
        <p:spPr>
          <a:xfrm>
            <a:off x="8077200" y="6581001"/>
            <a:ext cx="1066800" cy="276999"/>
          </a:xfrm>
        </p:spPr>
        <p:txBody>
          <a:bodyPr/>
          <a:lstStyle/>
          <a:p>
            <a:r>
              <a:rPr lang="en-US" altLang="en-US" sz="1200" b="1" dirty="0" smtClean="0"/>
              <a:t>Map 1.3 p16</a:t>
            </a:r>
          </a:p>
        </p:txBody>
      </p:sp>
      <p:pic>
        <p:nvPicPr>
          <p:cNvPr id="8194" name="Picture 1" descr="Map 2.2: Mesopotamia. In order to organize labor resources to create and maintain an irrigation network in the Tigris-Euphrates Valley, a land of little rain, the Sumerians of southern Mesopotamia developed new technologies, complex political and social institutions, and distinctive Type block map cultural practic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520700"/>
            <a:ext cx="8636000" cy="603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166777"/>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tx1"/>
                </a:solidFill>
                <a:cs typeface="+mj-cs"/>
              </a:rPr>
              <a:t>Mesopotamia:</a:t>
            </a:r>
            <a:r>
              <a:rPr lang="en-US" baseline="0" dirty="0" smtClean="0">
                <a:solidFill>
                  <a:schemeClr val="tx1"/>
                </a:solidFill>
                <a:cs typeface="+mj-cs"/>
              </a:rPr>
              <a:t> People</a:t>
            </a:r>
            <a:endParaRPr lang="en-US" dirty="0" smtClean="0">
              <a:solidFill>
                <a:schemeClr val="tx1"/>
              </a:solidFill>
              <a:cs typeface="+mj-cs"/>
            </a:endParaRPr>
          </a:p>
        </p:txBody>
      </p:sp>
      <p:sp>
        <p:nvSpPr>
          <p:cNvPr id="3" name="Content Placeholder 2"/>
          <p:cNvSpPr>
            <a:spLocks noGrp="1"/>
          </p:cNvSpPr>
          <p:nvPr>
            <p:ph idx="1"/>
          </p:nvPr>
        </p:nvSpPr>
        <p:spPr>
          <a:xfrm>
            <a:off x="685800" y="1752600"/>
            <a:ext cx="7772400" cy="2259080"/>
          </a:xfrm>
        </p:spPr>
        <p:txBody>
          <a:bodyPr/>
          <a:lstStyle/>
          <a:p>
            <a:pPr marL="457200" indent="-457200" eaLnBrk="1" hangingPunct="1">
              <a:buFontTx/>
              <a:buChar char="•"/>
            </a:pPr>
            <a:r>
              <a:rPr lang="en-US" altLang="en-US" dirty="0" smtClean="0">
                <a:latin typeface="Arial" charset="0"/>
              </a:rPr>
              <a:t>Sumerians and Semites</a:t>
            </a:r>
          </a:p>
          <a:p>
            <a:pPr marL="1200150" lvl="1" indent="-457200" eaLnBrk="1" hangingPunct="1">
              <a:buFont typeface="Arial" charset="0"/>
              <a:buChar char="•"/>
            </a:pPr>
            <a:r>
              <a:rPr lang="en-US" altLang="en-US" dirty="0" smtClean="0">
                <a:latin typeface="Arial" charset="0"/>
              </a:rPr>
              <a:t>Semitic language dominance by 2000BCE</a:t>
            </a:r>
          </a:p>
          <a:p>
            <a:pPr marL="1200150" lvl="1" indent="-457200" eaLnBrk="1" hangingPunct="1">
              <a:buFont typeface="Arial" charset="0"/>
              <a:buChar char="•"/>
            </a:pPr>
            <a:r>
              <a:rPr lang="en-US" altLang="en-US" dirty="0" err="1" smtClean="0">
                <a:latin typeface="Arial" charset="0"/>
              </a:rPr>
              <a:t>Akkadian</a:t>
            </a:r>
            <a:endParaRPr lang="en-US" altLang="en-US" dirty="0" smtClean="0">
              <a:latin typeface="Arial" charset="0"/>
            </a:endParaRPr>
          </a:p>
        </p:txBody>
      </p:sp>
    </p:spTree>
    <p:extLst>
      <p:ext uri="{BB962C8B-B14F-4D97-AF65-F5344CB8AC3E}">
        <p14:creationId xmlns:p14="http://schemas.microsoft.com/office/powerpoint/2010/main" val="4177443811"/>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7772400" cy="1143000"/>
          </a:xfrm>
        </p:spPr>
        <p:txBody>
          <a:bodyPr/>
          <a:lstStyle/>
          <a:p>
            <a:pPr eaLnBrk="1" hangingPunct="1">
              <a:defRPr/>
            </a:pPr>
            <a:r>
              <a:rPr lang="en-US" dirty="0" smtClean="0">
                <a:solidFill>
                  <a:schemeClr val="tx1"/>
                </a:solidFill>
                <a:cs typeface="+mj-cs"/>
              </a:rPr>
              <a:t>Mesopotamia: Society</a:t>
            </a:r>
          </a:p>
        </p:txBody>
      </p:sp>
      <p:sp>
        <p:nvSpPr>
          <p:cNvPr id="10243" name="Content Placeholder 2"/>
          <p:cNvSpPr>
            <a:spLocks noGrp="1"/>
          </p:cNvSpPr>
          <p:nvPr>
            <p:ph idx="1"/>
          </p:nvPr>
        </p:nvSpPr>
        <p:spPr>
          <a:xfrm>
            <a:off x="685800" y="1752600"/>
            <a:ext cx="7772400" cy="4056063"/>
          </a:xfrm>
        </p:spPr>
        <p:txBody>
          <a:bodyPr/>
          <a:lstStyle/>
          <a:p>
            <a:pPr marL="457200" indent="-457200" eaLnBrk="1" hangingPunct="1">
              <a:buFontTx/>
              <a:buChar char="•"/>
            </a:pPr>
            <a:r>
              <a:rPr lang="en-US" altLang="en-US" u="sng" dirty="0" smtClean="0">
                <a:latin typeface="Arial" charset="0"/>
              </a:rPr>
              <a:t>Cities, Kings and Trade: </a:t>
            </a:r>
            <a:r>
              <a:rPr lang="en-US" altLang="en-US" dirty="0" smtClean="0">
                <a:latin typeface="Arial" charset="0"/>
              </a:rPr>
              <a:t>What makes a “city-state?”</a:t>
            </a:r>
          </a:p>
          <a:p>
            <a:pPr marL="1200150" lvl="1" indent="-457200" eaLnBrk="1" hangingPunct="1">
              <a:buFont typeface="Arial" charset="0"/>
              <a:buChar char="•"/>
            </a:pPr>
            <a:r>
              <a:rPr lang="en-US" altLang="en-US" dirty="0" smtClean="0">
                <a:latin typeface="Arial" charset="0"/>
              </a:rPr>
              <a:t>Mobilization of labor</a:t>
            </a:r>
          </a:p>
          <a:p>
            <a:pPr marL="1200150" lvl="1" indent="-457200" eaLnBrk="1" hangingPunct="1">
              <a:buFont typeface="Arial" charset="0"/>
              <a:buChar char="•"/>
            </a:pPr>
            <a:r>
              <a:rPr lang="en-US" altLang="en-US" dirty="0" smtClean="0">
                <a:latin typeface="Arial" charset="0"/>
              </a:rPr>
              <a:t>Irrigation</a:t>
            </a:r>
          </a:p>
          <a:p>
            <a:pPr marL="1200150" lvl="1" indent="-457200" eaLnBrk="1" hangingPunct="1">
              <a:buFont typeface="Arial" charset="0"/>
              <a:buChar char="•"/>
            </a:pPr>
            <a:r>
              <a:rPr lang="en-US" altLang="en-US" dirty="0" smtClean="0">
                <a:latin typeface="Arial" charset="0"/>
              </a:rPr>
              <a:t>Self-protection</a:t>
            </a:r>
          </a:p>
          <a:p>
            <a:pPr marL="457200" indent="-457200" eaLnBrk="1" hangingPunct="1">
              <a:buFontTx/>
              <a:buChar char="•"/>
            </a:pPr>
            <a:r>
              <a:rPr lang="en-US" altLang="en-US" dirty="0" smtClean="0">
                <a:latin typeface="Arial" charset="0"/>
              </a:rPr>
              <a:t>The “</a:t>
            </a:r>
            <a:r>
              <a:rPr lang="en-US" altLang="ja-JP" dirty="0" err="1" smtClean="0">
                <a:latin typeface="Arial" charset="0"/>
              </a:rPr>
              <a:t>lugal</a:t>
            </a:r>
            <a:r>
              <a:rPr lang="en-US" altLang="en-US" dirty="0" smtClean="0">
                <a:latin typeface="Arial" charset="0"/>
              </a:rPr>
              <a:t>”</a:t>
            </a:r>
            <a:r>
              <a:rPr lang="en-US" altLang="ja-JP" dirty="0" smtClean="0">
                <a:latin typeface="Arial" charset="0"/>
              </a:rPr>
              <a:t>   </a:t>
            </a:r>
          </a:p>
          <a:p>
            <a:pPr marL="457200" indent="-457200" eaLnBrk="1" hangingPunct="1">
              <a:buFontTx/>
              <a:buChar char="•"/>
            </a:pPr>
            <a:r>
              <a:rPr lang="en-US" altLang="en-US" dirty="0" smtClean="0">
                <a:latin typeface="Arial" charset="0"/>
              </a:rPr>
              <a:t>Babylon: Hammurabi’s Code</a:t>
            </a:r>
          </a:p>
        </p:txBody>
      </p:sp>
    </p:spTree>
    <p:extLst>
      <p:ext uri="{BB962C8B-B14F-4D97-AF65-F5344CB8AC3E}">
        <p14:creationId xmlns:p14="http://schemas.microsoft.com/office/powerpoint/2010/main" val="3269288417"/>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14400"/>
          </a:xfrm>
        </p:spPr>
        <p:txBody>
          <a:bodyPr/>
          <a:lstStyle/>
          <a:p>
            <a:r>
              <a:rPr lang="en-US" altLang="en-US" sz="2600" dirty="0" smtClean="0">
                <a:ea typeface="ＭＳ Ｐゴシック" pitchFamily="34" charset="-128"/>
              </a:rPr>
              <a:t>Reed Huts in the Marshes of Southern Iraq</a:t>
            </a:r>
            <a:endParaRPr lang="en-US" sz="2600" dirty="0"/>
          </a:p>
        </p:txBody>
      </p:sp>
      <p:sp>
        <p:nvSpPr>
          <p:cNvPr id="3" name="Content Placeholder 2"/>
          <p:cNvSpPr>
            <a:spLocks noGrp="1"/>
          </p:cNvSpPr>
          <p:nvPr>
            <p:ph idx="1"/>
          </p:nvPr>
        </p:nvSpPr>
        <p:spPr>
          <a:xfrm>
            <a:off x="8686800" y="6581001"/>
            <a:ext cx="457200" cy="276999"/>
          </a:xfrm>
        </p:spPr>
        <p:txBody>
          <a:bodyPr/>
          <a:lstStyle/>
          <a:p>
            <a:r>
              <a:rPr lang="en-US" altLang="en-US" sz="1200" b="1" dirty="0" smtClean="0"/>
              <a:t>p17</a:t>
            </a:r>
          </a:p>
        </p:txBody>
      </p:sp>
      <p:pic>
        <p:nvPicPr>
          <p:cNvPr id="11267" name="Picture 1" descr="Reed Huts in the Marshes of Southern Iraq. Reeds growing along the riverbanks or in the swampy lands at the head of the Persian Gulf were used in antiquity—and continue to be used today—for a variety of purposes, including baskets and small watercraft as well as dwelling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50925"/>
            <a:ext cx="9144000" cy="512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2963008"/>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tx1"/>
                </a:solidFill>
                <a:cs typeface="+mj-cs"/>
              </a:rPr>
              <a:t>Mesopotamia: Society (continued)</a:t>
            </a:r>
          </a:p>
        </p:txBody>
      </p:sp>
      <p:sp>
        <p:nvSpPr>
          <p:cNvPr id="12291" name="Content Placeholder 2"/>
          <p:cNvSpPr>
            <a:spLocks noGrp="1"/>
          </p:cNvSpPr>
          <p:nvPr>
            <p:ph idx="1"/>
          </p:nvPr>
        </p:nvSpPr>
        <p:spPr>
          <a:xfrm>
            <a:off x="685800" y="1752600"/>
            <a:ext cx="7772400" cy="4267200"/>
          </a:xfrm>
        </p:spPr>
        <p:txBody>
          <a:bodyPr/>
          <a:lstStyle/>
          <a:p>
            <a:pPr marL="0" indent="0" eaLnBrk="1" hangingPunct="1"/>
            <a:r>
              <a:rPr lang="en-US" altLang="en-US" u="sng" dirty="0" smtClean="0">
                <a:latin typeface="Arial" charset="0"/>
              </a:rPr>
              <a:t>Mesopotamian Society</a:t>
            </a:r>
          </a:p>
          <a:p>
            <a:pPr marL="0" indent="0" eaLnBrk="1" hangingPunct="1">
              <a:buFontTx/>
              <a:buChar char="•"/>
            </a:pPr>
            <a:r>
              <a:rPr lang="en-US" altLang="en-US" dirty="0" smtClean="0">
                <a:latin typeface="Arial" charset="0"/>
              </a:rPr>
              <a:t>Hammurabi’s Code as evidence</a:t>
            </a:r>
          </a:p>
          <a:p>
            <a:pPr marL="0" indent="0" eaLnBrk="1" hangingPunct="1">
              <a:buFontTx/>
              <a:buChar char="•"/>
            </a:pPr>
            <a:r>
              <a:rPr lang="en-US" altLang="en-US" dirty="0">
                <a:latin typeface="Arial" charset="0"/>
              </a:rPr>
              <a:t>Tripartite social division</a:t>
            </a:r>
          </a:p>
          <a:p>
            <a:pPr marL="1200150" lvl="1" indent="-457200" eaLnBrk="1" hangingPunct="1">
              <a:buFont typeface="Arial" charset="0"/>
              <a:buChar char="•"/>
            </a:pPr>
            <a:r>
              <a:rPr lang="en-US" altLang="en-US" dirty="0">
                <a:latin typeface="Arial" charset="0"/>
              </a:rPr>
              <a:t>Slaves and Slavery</a:t>
            </a:r>
          </a:p>
          <a:p>
            <a:pPr marL="0" indent="0" eaLnBrk="1" hangingPunct="1">
              <a:buFontTx/>
              <a:buChar char="•"/>
            </a:pPr>
            <a:r>
              <a:rPr lang="en-US" altLang="en-US" dirty="0" smtClean="0">
                <a:latin typeface="Arial" charset="0"/>
              </a:rPr>
              <a:t>Women’s Experiences</a:t>
            </a:r>
          </a:p>
        </p:txBody>
      </p:sp>
    </p:spTree>
    <p:extLst>
      <p:ext uri="{BB962C8B-B14F-4D97-AF65-F5344CB8AC3E}">
        <p14:creationId xmlns:p14="http://schemas.microsoft.com/office/powerpoint/2010/main" val="3404851387"/>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113632"/>
            <a:ext cx="7772400" cy="457200"/>
          </a:xfrm>
        </p:spPr>
        <p:txBody>
          <a:bodyPr/>
          <a:lstStyle/>
          <a:p>
            <a:r>
              <a:rPr lang="en-US" sz="2400" dirty="0" smtClean="0"/>
              <a:t>Babylonian Map of the World</a:t>
            </a:r>
            <a:endParaRPr lang="en-US" sz="2400" dirty="0"/>
          </a:p>
        </p:txBody>
      </p:sp>
      <p:sp>
        <p:nvSpPr>
          <p:cNvPr id="3" name="Content Placeholder 2"/>
          <p:cNvSpPr>
            <a:spLocks noGrp="1"/>
          </p:cNvSpPr>
          <p:nvPr>
            <p:ph idx="1"/>
          </p:nvPr>
        </p:nvSpPr>
        <p:spPr>
          <a:xfrm>
            <a:off x="8610600" y="6553200"/>
            <a:ext cx="533400" cy="304800"/>
          </a:xfrm>
        </p:spPr>
        <p:txBody>
          <a:bodyPr/>
          <a:lstStyle/>
          <a:p>
            <a:r>
              <a:rPr lang="en-US" altLang="en-US" sz="1200" b="1" dirty="0"/>
              <a:t> </a:t>
            </a:r>
            <a:r>
              <a:rPr lang="en-US" altLang="en-US" sz="1200" b="1" dirty="0" smtClean="0"/>
              <a:t>p2</a:t>
            </a:r>
            <a:endParaRPr lang="en-US" altLang="en-US" sz="1200" b="1" dirty="0"/>
          </a:p>
        </p:txBody>
      </p:sp>
      <p:pic>
        <p:nvPicPr>
          <p:cNvPr id="14337" name="Picture 1" descr="Babylonian Map of the World, ca. 600 b.c.e. This map on a clay tablet, with labels written in Akkadian cuneiform, shows a flat, round world with the city of Babylon at the center. Nearby features of the Mesopotamian landscape include the Euphrates River, mountains, marshes, and cities. Beyond the great encircling salt sea are seven islands. Like many ancient peoples, the Babylonians believed that distant lands were home to legendary beasts, strangely formed peoples, and mysterious natural phenomena."/>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800" y="558800"/>
            <a:ext cx="4838700" cy="622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8428384"/>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Title 1"/>
          <p:cNvSpPr>
            <a:spLocks noGrp="1"/>
          </p:cNvSpPr>
          <p:nvPr>
            <p:ph type="title"/>
          </p:nvPr>
        </p:nvSpPr>
        <p:spPr>
          <a:xfrm>
            <a:off x="-4011" y="300037"/>
            <a:ext cx="9144000" cy="1143000"/>
          </a:xfrm>
        </p:spPr>
        <p:txBody>
          <a:bodyPr/>
          <a:lstStyle/>
          <a:p>
            <a:r>
              <a:rPr lang="en-US" altLang="en-US" sz="2800" dirty="0" smtClean="0">
                <a:latin typeface="Arial" charset="0"/>
              </a:rPr>
              <a:t>Mesopotamian Cylinder Seal </a:t>
            </a:r>
          </a:p>
        </p:txBody>
      </p:sp>
      <p:sp>
        <p:nvSpPr>
          <p:cNvPr id="2" name="Content Placeholder 1"/>
          <p:cNvSpPr>
            <a:spLocks noGrp="1"/>
          </p:cNvSpPr>
          <p:nvPr>
            <p:ph idx="1"/>
          </p:nvPr>
        </p:nvSpPr>
        <p:spPr/>
        <p:txBody>
          <a:bodyPr/>
          <a:lstStyle/>
          <a:p>
            <a:endParaRPr lang="en-US"/>
          </a:p>
        </p:txBody>
      </p:sp>
      <p:pic>
        <p:nvPicPr>
          <p:cNvPr id="13315" name="Picture 2" descr="Mesopotamian Cylinder Seal. Seals indicated the identity of an individual and were impressed into wet clay or wax to “sign” legal documents or to mark ownership of an object. This seal, produced in the period of the Akkadian Empire, depicts Ea (second from right), the god of underground waters, symbolized by the stream with fish emanating from his shoulders; Ishtar, whose attributes of fertility and war are indicated by the date cluster in her hand and the pointed weapons showing above her wings; and the sun-god Shamash, cutting his way out of the mountains with a jagged knife, an evocation of sunris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481137"/>
            <a:ext cx="9144000" cy="415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8686800" y="6581001"/>
            <a:ext cx="4572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r>
              <a:rPr lang="en-US" altLang="en-US" sz="1200" b="1" kern="0" dirty="0" smtClean="0"/>
              <a:t>p19</a:t>
            </a:r>
          </a:p>
        </p:txBody>
      </p:sp>
    </p:spTree>
    <p:extLst>
      <p:ext uri="{BB962C8B-B14F-4D97-AF65-F5344CB8AC3E}">
        <p14:creationId xmlns:p14="http://schemas.microsoft.com/office/powerpoint/2010/main" val="1507508374"/>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tx1"/>
                </a:solidFill>
                <a:cs typeface="+mj-cs"/>
              </a:rPr>
              <a:t>Mesopotamia: Gods, Priests and Temples</a:t>
            </a:r>
          </a:p>
        </p:txBody>
      </p:sp>
      <p:sp>
        <p:nvSpPr>
          <p:cNvPr id="3" name="Content Placeholder 2"/>
          <p:cNvSpPr>
            <a:spLocks noGrp="1"/>
          </p:cNvSpPr>
          <p:nvPr>
            <p:ph idx="1"/>
          </p:nvPr>
        </p:nvSpPr>
        <p:spPr>
          <a:xfrm>
            <a:off x="685800" y="1828800"/>
            <a:ext cx="7772400" cy="2357438"/>
          </a:xfrm>
        </p:spPr>
        <p:txBody>
          <a:bodyPr/>
          <a:lstStyle/>
          <a:p>
            <a:pPr marL="457200" indent="-457200" eaLnBrk="1" hangingPunct="1">
              <a:buFont typeface="Arial"/>
              <a:buChar char="•"/>
              <a:defRPr/>
            </a:pPr>
            <a:r>
              <a:rPr lang="en-US" dirty="0" smtClean="0">
                <a:cs typeface="+mn-cs"/>
              </a:rPr>
              <a:t>Anthropomorphic gods</a:t>
            </a:r>
          </a:p>
          <a:p>
            <a:pPr marL="457200" indent="-457200" eaLnBrk="1" hangingPunct="1">
              <a:buFont typeface="Arial"/>
              <a:buChar char="•"/>
              <a:defRPr/>
            </a:pPr>
            <a:r>
              <a:rPr lang="en-US" dirty="0" smtClean="0">
                <a:cs typeface="+mn-cs"/>
              </a:rPr>
              <a:t>Appeasement of the gods</a:t>
            </a:r>
          </a:p>
          <a:p>
            <a:pPr marL="1200150" lvl="1" indent="-457200" eaLnBrk="1" hangingPunct="1">
              <a:buFont typeface="Arial"/>
              <a:buChar char="•"/>
              <a:defRPr/>
            </a:pPr>
            <a:r>
              <a:rPr lang="en-US" dirty="0" smtClean="0"/>
              <a:t>Ziggurats</a:t>
            </a:r>
          </a:p>
          <a:p>
            <a:pPr marL="1200150" lvl="1" indent="-457200" eaLnBrk="1" hangingPunct="1">
              <a:buFont typeface="Arial"/>
              <a:buChar char="•"/>
              <a:defRPr/>
            </a:pPr>
            <a:r>
              <a:rPr lang="en-US" dirty="0" smtClean="0"/>
              <a:t>Amulets</a:t>
            </a:r>
          </a:p>
        </p:txBody>
      </p:sp>
    </p:spTree>
    <p:extLst>
      <p:ext uri="{BB962C8B-B14F-4D97-AF65-F5344CB8AC3E}">
        <p14:creationId xmlns:p14="http://schemas.microsoft.com/office/powerpoint/2010/main" val="2490583540"/>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066800"/>
          </a:xfrm>
        </p:spPr>
        <p:txBody>
          <a:bodyPr/>
          <a:lstStyle/>
          <a:p>
            <a:r>
              <a:rPr lang="en-US" altLang="en-US" sz="2600" dirty="0" smtClean="0">
                <a:ea typeface="ＭＳ Ｐゴシック" pitchFamily="34" charset="-128"/>
              </a:rPr>
              <a:t>Ziggurat of Ur-</a:t>
            </a:r>
            <a:r>
              <a:rPr lang="en-US" altLang="en-US" sz="2600" dirty="0" err="1" smtClean="0">
                <a:ea typeface="ＭＳ Ｐゴシック" pitchFamily="34" charset="-128"/>
              </a:rPr>
              <a:t>Nammu</a:t>
            </a:r>
            <a:endParaRPr lang="en-US" sz="2600" dirty="0"/>
          </a:p>
        </p:txBody>
      </p:sp>
      <p:sp>
        <p:nvSpPr>
          <p:cNvPr id="3" name="Content Placeholder 2"/>
          <p:cNvSpPr>
            <a:spLocks noGrp="1"/>
          </p:cNvSpPr>
          <p:nvPr>
            <p:ph idx="1"/>
          </p:nvPr>
        </p:nvSpPr>
        <p:spPr>
          <a:xfrm>
            <a:off x="8686800" y="6605469"/>
            <a:ext cx="457200" cy="276999"/>
          </a:xfrm>
        </p:spPr>
        <p:txBody>
          <a:bodyPr/>
          <a:lstStyle/>
          <a:p>
            <a:r>
              <a:rPr lang="en-US" altLang="en-US" sz="1200" b="1" dirty="0" smtClean="0"/>
              <a:t>p20</a:t>
            </a:r>
          </a:p>
        </p:txBody>
      </p:sp>
      <p:pic>
        <p:nvPicPr>
          <p:cNvPr id="15363" name="Picture 1" descr="Ziggurat of Ur-Nammu, circa 2100 b.c.e. Built at Ur by King Ur-Nammu for the Sumerian moon-god, Nanna, an exterior made of fine bricks baked in a kiln encloses a sun-dried mudbrick core. Three ramps on the first level converge to form a stairway to the second level. The function of ziggurats is not known.  "/>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524000"/>
            <a:ext cx="91440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7043494"/>
      </p:ext>
    </p:extLst>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smtClean="0">
                <a:solidFill>
                  <a:schemeClr val="tx1"/>
                </a:solidFill>
                <a:latin typeface="Arial" charset="0"/>
              </a:rPr>
              <a:t>Mesopotamia: Technology and Science</a:t>
            </a:r>
          </a:p>
        </p:txBody>
      </p:sp>
      <p:sp>
        <p:nvSpPr>
          <p:cNvPr id="3" name="Content Placeholder 2"/>
          <p:cNvSpPr>
            <a:spLocks noGrp="1"/>
          </p:cNvSpPr>
          <p:nvPr>
            <p:ph idx="1"/>
          </p:nvPr>
        </p:nvSpPr>
        <p:spPr>
          <a:xfrm>
            <a:off x="685800" y="1524000"/>
            <a:ext cx="7772400" cy="2947988"/>
          </a:xfrm>
        </p:spPr>
        <p:txBody>
          <a:bodyPr/>
          <a:lstStyle/>
          <a:p>
            <a:pPr marL="857250" lvl="1" indent="-457200">
              <a:buFont typeface="Arial" charset="0"/>
              <a:buChar char="•"/>
            </a:pPr>
            <a:r>
              <a:rPr lang="en-US" altLang="en-US" dirty="0" smtClean="0">
                <a:latin typeface="Arial" charset="0"/>
              </a:rPr>
              <a:t>Scribes</a:t>
            </a:r>
          </a:p>
          <a:p>
            <a:pPr marL="857250" lvl="1" indent="-457200">
              <a:buFont typeface="Arial" charset="0"/>
              <a:buChar char="•"/>
            </a:pPr>
            <a:r>
              <a:rPr lang="en-US" altLang="en-US" dirty="0" smtClean="0">
                <a:latin typeface="Arial" charset="0"/>
              </a:rPr>
              <a:t>Cuneiform</a:t>
            </a:r>
          </a:p>
          <a:p>
            <a:pPr marL="857250" lvl="1" indent="-457200">
              <a:buFont typeface="Arial" charset="0"/>
              <a:buChar char="•"/>
            </a:pPr>
            <a:r>
              <a:rPr lang="en-US" altLang="en-US" dirty="0" smtClean="0">
                <a:latin typeface="Arial" charset="0"/>
              </a:rPr>
              <a:t>Mathematics</a:t>
            </a:r>
          </a:p>
          <a:p>
            <a:pPr marL="857250" lvl="1" indent="-457200">
              <a:buFont typeface="Arial" charset="0"/>
              <a:buChar char="•"/>
            </a:pPr>
            <a:r>
              <a:rPr lang="en-US" altLang="en-US" dirty="0" smtClean="0">
                <a:latin typeface="Arial" charset="0"/>
              </a:rPr>
              <a:t>Armies</a:t>
            </a:r>
          </a:p>
          <a:p>
            <a:pPr marL="857250" lvl="1" indent="-457200">
              <a:buFontTx/>
              <a:buNone/>
            </a:pPr>
            <a:endParaRPr lang="en-US" altLang="en-US" dirty="0" smtClean="0">
              <a:solidFill>
                <a:srgbClr val="FF0000"/>
              </a:solidFill>
              <a:latin typeface="Arial" charset="0"/>
            </a:endParaRPr>
          </a:p>
        </p:txBody>
      </p:sp>
    </p:spTree>
    <p:extLst>
      <p:ext uri="{BB962C8B-B14F-4D97-AF65-F5344CB8AC3E}">
        <p14:creationId xmlns:p14="http://schemas.microsoft.com/office/powerpoint/2010/main" val="2666033589"/>
      </p:ext>
    </p:extLst>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1143000"/>
          </a:xfrm>
        </p:spPr>
        <p:txBody>
          <a:bodyPr/>
          <a:lstStyle/>
          <a:p>
            <a:r>
              <a:rPr lang="en-US" altLang="en-US" sz="2600" dirty="0" smtClean="0">
                <a:ea typeface="ＭＳ Ｐゴシック" pitchFamily="34" charset="-128"/>
              </a:rPr>
              <a:t>Ancient Lamp Vessel</a:t>
            </a:r>
            <a:endParaRPr lang="en-US" sz="2600" dirty="0"/>
          </a:p>
        </p:txBody>
      </p:sp>
      <p:sp>
        <p:nvSpPr>
          <p:cNvPr id="3" name="Content Placeholder 2"/>
          <p:cNvSpPr>
            <a:spLocks noGrp="1"/>
          </p:cNvSpPr>
          <p:nvPr>
            <p:ph idx="1"/>
          </p:nvPr>
        </p:nvSpPr>
        <p:spPr>
          <a:xfrm>
            <a:off x="8623300" y="6581001"/>
            <a:ext cx="533400" cy="276999"/>
          </a:xfrm>
        </p:spPr>
        <p:txBody>
          <a:bodyPr/>
          <a:lstStyle/>
          <a:p>
            <a:r>
              <a:rPr lang="en-US" altLang="en-US" sz="1200" b="1" dirty="0" smtClean="0"/>
              <a:t> p22</a:t>
            </a:r>
          </a:p>
        </p:txBody>
      </p:sp>
      <p:pic>
        <p:nvPicPr>
          <p:cNvPr id="17410" name="Picture 1" descr="Ancient Lamp Vessel. This 2,500-year-old oil lamp from Megiddo in Israel has grooves for two wicks. It is made of bronze, a valuable metal. Pottery lamps were much cheaper and show up abundantly in ancient archaeological sites. Erich Lessing\Art Resource, N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990600"/>
            <a:ext cx="8636000" cy="486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488845"/>
      </p:ext>
    </p:extLst>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defRPr/>
            </a:pPr>
            <a:r>
              <a:rPr lang="en-US" dirty="0" smtClean="0">
                <a:cs typeface="+mj-cs"/>
              </a:rPr>
              <a:t>Egypt</a:t>
            </a:r>
          </a:p>
        </p:txBody>
      </p:sp>
      <p:sp>
        <p:nvSpPr>
          <p:cNvPr id="18435" name="Rectangle 3"/>
          <p:cNvSpPr>
            <a:spLocks noGrp="1" noChangeArrowheads="1"/>
          </p:cNvSpPr>
          <p:nvPr>
            <p:ph idx="1"/>
          </p:nvPr>
        </p:nvSpPr>
        <p:spPr>
          <a:xfrm>
            <a:off x="685800" y="1752600"/>
            <a:ext cx="7772400" cy="2948499"/>
          </a:xfrm>
        </p:spPr>
        <p:txBody>
          <a:bodyPr/>
          <a:lstStyle/>
          <a:p>
            <a:pPr eaLnBrk="1" hangingPunct="1">
              <a:buFontTx/>
              <a:buChar char="•"/>
            </a:pPr>
            <a:r>
              <a:rPr lang="en-US" altLang="en-US" dirty="0" smtClean="0">
                <a:latin typeface="Arial" charset="0"/>
              </a:rPr>
              <a:t>The Land of Egypt: </a:t>
            </a:r>
            <a:r>
              <a:rPr lang="ja-JP" altLang="en-US" dirty="0" smtClean="0">
                <a:latin typeface="Arial" charset="0"/>
              </a:rPr>
              <a:t>“</a:t>
            </a:r>
            <a:r>
              <a:rPr lang="en-US" altLang="ja-JP" dirty="0" smtClean="0">
                <a:latin typeface="Arial" charset="0"/>
              </a:rPr>
              <a:t>Gift of the Nile</a:t>
            </a:r>
            <a:r>
              <a:rPr lang="ja-JP" altLang="en-US" dirty="0" smtClean="0">
                <a:latin typeface="Arial" charset="0"/>
              </a:rPr>
              <a:t>”</a:t>
            </a:r>
            <a:endParaRPr lang="en-US" altLang="ja-JP" dirty="0" smtClean="0">
              <a:latin typeface="Arial" charset="0"/>
            </a:endParaRPr>
          </a:p>
          <a:p>
            <a:pPr marL="857250" lvl="1" indent="-457200" eaLnBrk="1" hangingPunct="1">
              <a:buFont typeface="Arial" charset="0"/>
              <a:buChar char="•"/>
            </a:pPr>
            <a:r>
              <a:rPr lang="en-US" altLang="en-US" dirty="0" smtClean="0">
                <a:latin typeface="Arial" charset="0"/>
              </a:rPr>
              <a:t>Self-sufficiency and isolation</a:t>
            </a:r>
          </a:p>
          <a:p>
            <a:pPr marL="857250" lvl="1" indent="-457200" eaLnBrk="1" hangingPunct="1">
              <a:buFont typeface="Arial" charset="0"/>
              <a:buChar char="•"/>
            </a:pPr>
            <a:r>
              <a:rPr lang="en-US" altLang="en-US" dirty="0" smtClean="0">
                <a:latin typeface="Arial" charset="0"/>
              </a:rPr>
              <a:t>Black Land vs. Red Land</a:t>
            </a:r>
          </a:p>
          <a:p>
            <a:pPr marL="857250" lvl="1" indent="-457200" eaLnBrk="1" hangingPunct="1">
              <a:buFont typeface="Arial" charset="0"/>
              <a:buChar char="•"/>
            </a:pPr>
            <a:r>
              <a:rPr lang="en-US" altLang="en-US" dirty="0" smtClean="0">
                <a:latin typeface="Arial" charset="0"/>
              </a:rPr>
              <a:t>Annual flood</a:t>
            </a:r>
          </a:p>
          <a:p>
            <a:pPr marL="857250" lvl="1" indent="-457200" eaLnBrk="1" hangingPunct="1">
              <a:buFont typeface="Arial" charset="0"/>
              <a:buChar char="•"/>
            </a:pPr>
            <a:r>
              <a:rPr lang="en-US" altLang="en-US" dirty="0" smtClean="0">
                <a:latin typeface="Arial" charset="0"/>
              </a:rPr>
              <a:t>Centralization</a:t>
            </a:r>
          </a:p>
        </p:txBody>
      </p:sp>
    </p:spTree>
    <p:extLst>
      <p:ext uri="{BB962C8B-B14F-4D97-AF65-F5344CB8AC3E}">
        <p14:creationId xmlns:p14="http://schemas.microsoft.com/office/powerpoint/2010/main" val="1952835158"/>
      </p:ext>
    </p:extLst>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smtClean="0">
                <a:solidFill>
                  <a:schemeClr val="tx1"/>
                </a:solidFill>
                <a:latin typeface="Arial" charset="0"/>
              </a:rPr>
              <a:t>Egypt: Government</a:t>
            </a:r>
          </a:p>
        </p:txBody>
      </p:sp>
      <p:sp>
        <p:nvSpPr>
          <p:cNvPr id="19459" name="Content Placeholder 2"/>
          <p:cNvSpPr>
            <a:spLocks noGrp="1"/>
          </p:cNvSpPr>
          <p:nvPr>
            <p:ph idx="1"/>
          </p:nvPr>
        </p:nvSpPr>
        <p:spPr>
          <a:xfrm>
            <a:off x="685800" y="1752600"/>
            <a:ext cx="7772400" cy="2776145"/>
          </a:xfrm>
        </p:spPr>
        <p:txBody>
          <a:bodyPr/>
          <a:lstStyle/>
          <a:p>
            <a:pPr marL="457200" indent="-457200">
              <a:buFont typeface="Arial" panose="020B0604020202020204" pitchFamily="34" charset="0"/>
              <a:buChar char="•"/>
            </a:pPr>
            <a:r>
              <a:rPr lang="en-US" altLang="en-US" dirty="0" smtClean="0">
                <a:latin typeface="Arial" charset="0"/>
              </a:rPr>
              <a:t>Divine Kingship</a:t>
            </a:r>
          </a:p>
          <a:p>
            <a:pPr marL="857250" lvl="1" indent="-457200">
              <a:buFont typeface="Arial" panose="020B0604020202020204" pitchFamily="34" charset="0"/>
              <a:buChar char="•"/>
            </a:pPr>
            <a:r>
              <a:rPr lang="en-US" altLang="en-US" dirty="0" smtClean="0">
                <a:latin typeface="Arial" charset="0"/>
              </a:rPr>
              <a:t>	Menes and Unification</a:t>
            </a:r>
          </a:p>
          <a:p>
            <a:pPr marL="857250" lvl="1" indent="-457200">
              <a:buFont typeface="Arial" panose="020B0604020202020204" pitchFamily="34" charset="0"/>
              <a:buChar char="•"/>
            </a:pPr>
            <a:r>
              <a:rPr lang="en-US" altLang="en-US" dirty="0" smtClean="0">
                <a:latin typeface="Arial" charset="0"/>
              </a:rPr>
              <a:t>	</a:t>
            </a:r>
            <a:r>
              <a:rPr lang="en-US" altLang="en-US" dirty="0" err="1" smtClean="0">
                <a:latin typeface="Arial" charset="0"/>
              </a:rPr>
              <a:t>Pharoah</a:t>
            </a:r>
            <a:r>
              <a:rPr lang="en-US" altLang="en-US" dirty="0" smtClean="0">
                <a:latin typeface="Arial" charset="0"/>
              </a:rPr>
              <a:t>: between the people and the gods</a:t>
            </a:r>
          </a:p>
          <a:p>
            <a:pPr marL="1257300" lvl="2" indent="-457200">
              <a:buFont typeface="Arial" panose="020B0604020202020204" pitchFamily="34" charset="0"/>
              <a:buChar char="•"/>
            </a:pPr>
            <a:r>
              <a:rPr lang="en-US" altLang="en-US" dirty="0" smtClean="0">
                <a:latin typeface="Arial" charset="0"/>
              </a:rPr>
              <a:t>pyramids: culture and technology</a:t>
            </a:r>
          </a:p>
        </p:txBody>
      </p:sp>
    </p:spTree>
    <p:extLst>
      <p:ext uri="{BB962C8B-B14F-4D97-AF65-F5344CB8AC3E}">
        <p14:creationId xmlns:p14="http://schemas.microsoft.com/office/powerpoint/2010/main" val="1845691089"/>
      </p:ext>
    </p:extLst>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smtClean="0">
                <a:solidFill>
                  <a:schemeClr val="tx1"/>
                </a:solidFill>
                <a:latin typeface="Arial" charset="0"/>
              </a:rPr>
              <a:t>Egypt:</a:t>
            </a:r>
            <a:r>
              <a:rPr lang="en-US" altLang="en-US" baseline="0" dirty="0" smtClean="0">
                <a:solidFill>
                  <a:schemeClr val="tx1"/>
                </a:solidFill>
                <a:latin typeface="Arial" charset="0"/>
              </a:rPr>
              <a:t> Government (continued)</a:t>
            </a:r>
            <a:endParaRPr lang="en-US" altLang="en-US" dirty="0" smtClean="0">
              <a:solidFill>
                <a:schemeClr val="tx1"/>
              </a:solidFill>
              <a:latin typeface="Arial" charset="0"/>
            </a:endParaRPr>
          </a:p>
        </p:txBody>
      </p:sp>
      <p:sp>
        <p:nvSpPr>
          <p:cNvPr id="20483" name="Content Placeholder 2"/>
          <p:cNvSpPr>
            <a:spLocks noGrp="1"/>
          </p:cNvSpPr>
          <p:nvPr>
            <p:ph idx="1"/>
          </p:nvPr>
        </p:nvSpPr>
        <p:spPr>
          <a:xfrm>
            <a:off x="685800" y="1752600"/>
            <a:ext cx="7772400" cy="3317831"/>
          </a:xfrm>
        </p:spPr>
        <p:txBody>
          <a:bodyPr/>
          <a:lstStyle/>
          <a:p>
            <a:pPr marL="457200" indent="-457200">
              <a:buFont typeface="Arial" panose="020B0604020202020204" pitchFamily="34" charset="0"/>
              <a:buChar char="•"/>
            </a:pPr>
            <a:r>
              <a:rPr lang="en-US" altLang="en-US" dirty="0" smtClean="0">
                <a:latin typeface="Arial" charset="0"/>
              </a:rPr>
              <a:t>Administration and Communication</a:t>
            </a:r>
          </a:p>
          <a:p>
            <a:pPr marL="857250" lvl="1" indent="-457200">
              <a:buFont typeface="Arial" panose="020B0604020202020204" pitchFamily="34" charset="0"/>
              <a:buChar char="•"/>
            </a:pPr>
            <a:r>
              <a:rPr lang="en-US" altLang="en-US" dirty="0" smtClean="0">
                <a:latin typeface="Arial" charset="0"/>
              </a:rPr>
              <a:t>	capitals: Memphis/Thebes</a:t>
            </a:r>
          </a:p>
          <a:p>
            <a:pPr marL="857250" lvl="1" indent="-457200">
              <a:buFont typeface="Arial" panose="020B0604020202020204" pitchFamily="34" charset="0"/>
              <a:buChar char="•"/>
            </a:pPr>
            <a:r>
              <a:rPr lang="en-US" altLang="en-US" dirty="0" smtClean="0">
                <a:latin typeface="Arial" charset="0"/>
              </a:rPr>
              <a:t>	bureaucracy</a:t>
            </a:r>
          </a:p>
          <a:p>
            <a:pPr marL="1257300" lvl="2" indent="-457200">
              <a:buFont typeface="Arial" panose="020B0604020202020204" pitchFamily="34" charset="0"/>
              <a:buChar char="•"/>
            </a:pPr>
            <a:r>
              <a:rPr lang="en-US" altLang="en-US" dirty="0" smtClean="0">
                <a:latin typeface="Arial" charset="0"/>
              </a:rPr>
              <a:t>hieroglyphics</a:t>
            </a:r>
          </a:p>
          <a:p>
            <a:pPr marL="1257300" lvl="2" indent="-457200">
              <a:buFont typeface="Arial" panose="020B0604020202020204" pitchFamily="34" charset="0"/>
              <a:buChar char="•"/>
            </a:pPr>
            <a:r>
              <a:rPr lang="en-US" altLang="en-US" dirty="0" smtClean="0">
                <a:latin typeface="Arial" charset="0"/>
              </a:rPr>
              <a:t>papyrus</a:t>
            </a:r>
          </a:p>
          <a:p>
            <a:pPr marL="1257300" lvl="2" indent="-457200">
              <a:buFont typeface="Arial" panose="020B0604020202020204" pitchFamily="34" charset="0"/>
              <a:buChar char="•"/>
            </a:pPr>
            <a:r>
              <a:rPr lang="en-US" altLang="en-US" dirty="0" smtClean="0">
                <a:latin typeface="Arial" charset="0"/>
              </a:rPr>
              <a:t>patronage</a:t>
            </a:r>
          </a:p>
        </p:txBody>
      </p:sp>
    </p:spTree>
    <p:extLst>
      <p:ext uri="{BB962C8B-B14F-4D97-AF65-F5344CB8AC3E}">
        <p14:creationId xmlns:p14="http://schemas.microsoft.com/office/powerpoint/2010/main" val="618859414"/>
      </p:ext>
    </p:extLst>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533400"/>
          </a:xfrm>
        </p:spPr>
        <p:txBody>
          <a:bodyPr/>
          <a:lstStyle/>
          <a:p>
            <a:r>
              <a:rPr lang="en-US" altLang="en-US" sz="2600" dirty="0" smtClean="0">
                <a:ea typeface="ＭＳ Ｐゴシック" pitchFamily="34" charset="-128"/>
              </a:rPr>
              <a:t>Ancient Egypt</a:t>
            </a:r>
            <a:endParaRPr lang="en-US" sz="2600" dirty="0"/>
          </a:p>
        </p:txBody>
      </p:sp>
      <p:sp>
        <p:nvSpPr>
          <p:cNvPr id="3" name="Content Placeholder 2"/>
          <p:cNvSpPr>
            <a:spLocks noGrp="1"/>
          </p:cNvSpPr>
          <p:nvPr>
            <p:ph idx="1"/>
          </p:nvPr>
        </p:nvSpPr>
        <p:spPr>
          <a:xfrm>
            <a:off x="8001000" y="6604000"/>
            <a:ext cx="1143000" cy="276999"/>
          </a:xfrm>
        </p:spPr>
        <p:txBody>
          <a:bodyPr/>
          <a:lstStyle/>
          <a:p>
            <a:r>
              <a:rPr lang="en-US" altLang="en-US" sz="1200" b="1" dirty="0" smtClean="0"/>
              <a:t>Map 1.4 p26</a:t>
            </a:r>
          </a:p>
        </p:txBody>
      </p:sp>
      <p:pic>
        <p:nvPicPr>
          <p:cNvPr id="23554" name="Picture 1" descr="Map 2.3: Ancient Egypt. The Nile River, flowing south to north, carved out of the surrounding desert a narrow green valley that became heavily settled in antiquit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048000" y="508000"/>
            <a:ext cx="3073400" cy="627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6024555"/>
      </p:ext>
    </p:extLst>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smtClean="0">
                <a:solidFill>
                  <a:schemeClr val="tx1"/>
                </a:solidFill>
                <a:latin typeface="Arial" charset="0"/>
              </a:rPr>
              <a:t>Egypt: People</a:t>
            </a:r>
          </a:p>
        </p:txBody>
      </p:sp>
      <p:sp>
        <p:nvSpPr>
          <p:cNvPr id="21507" name="Content Placeholder 2"/>
          <p:cNvSpPr>
            <a:spLocks noGrp="1"/>
          </p:cNvSpPr>
          <p:nvPr>
            <p:ph idx="1"/>
          </p:nvPr>
        </p:nvSpPr>
        <p:spPr>
          <a:xfrm>
            <a:off x="685800" y="1752600"/>
            <a:ext cx="7772400" cy="3835400"/>
          </a:xfrm>
        </p:spPr>
        <p:txBody>
          <a:bodyPr/>
          <a:lstStyle/>
          <a:p>
            <a:pPr marL="857250" lvl="1" indent="-457200" eaLnBrk="1" hangingPunct="1">
              <a:buFont typeface="Arial" charset="0"/>
              <a:buChar char="•"/>
            </a:pPr>
            <a:r>
              <a:rPr lang="en-US" altLang="en-US" dirty="0" smtClean="0">
                <a:latin typeface="Arial" charset="0"/>
              </a:rPr>
              <a:t>The People of Egypt</a:t>
            </a:r>
          </a:p>
          <a:p>
            <a:pPr marL="1257300" lvl="2" indent="-457200" eaLnBrk="1" hangingPunct="1"/>
            <a:r>
              <a:rPr lang="en-US" altLang="en-US" dirty="0" smtClean="0">
                <a:latin typeface="Arial" charset="0"/>
              </a:rPr>
              <a:t>society and social hierarchy</a:t>
            </a:r>
          </a:p>
          <a:p>
            <a:pPr marL="1257300" lvl="2" indent="-457200" eaLnBrk="1" hangingPunct="1"/>
            <a:r>
              <a:rPr lang="en-US" altLang="en-US" dirty="0" smtClean="0">
                <a:latin typeface="Arial" charset="0"/>
              </a:rPr>
              <a:t>peasantry</a:t>
            </a:r>
          </a:p>
          <a:p>
            <a:pPr marL="857250" lvl="1" indent="-457200" eaLnBrk="1" hangingPunct="1">
              <a:buFont typeface="Arial" charset="0"/>
              <a:buChar char="•"/>
            </a:pPr>
            <a:r>
              <a:rPr lang="en-US" altLang="en-US" dirty="0" smtClean="0">
                <a:latin typeface="Arial" charset="0"/>
              </a:rPr>
              <a:t>	lack of historical records</a:t>
            </a:r>
          </a:p>
          <a:p>
            <a:pPr marL="857250" lvl="1" indent="-457200" eaLnBrk="1" hangingPunct="1">
              <a:buFont typeface="Arial" charset="0"/>
              <a:buChar char="•"/>
            </a:pPr>
            <a:r>
              <a:rPr lang="en-US" altLang="en-US" dirty="0" smtClean="0">
                <a:latin typeface="Arial" charset="0"/>
              </a:rPr>
              <a:t>	sources</a:t>
            </a:r>
          </a:p>
          <a:p>
            <a:pPr marL="1257300" lvl="2" indent="-457200" eaLnBrk="1" hangingPunct="1"/>
            <a:r>
              <a:rPr lang="en-US" altLang="en-US" dirty="0" smtClean="0">
                <a:latin typeface="Arial" charset="0"/>
              </a:rPr>
              <a:t>tomb paintings</a:t>
            </a:r>
          </a:p>
          <a:p>
            <a:pPr marL="1257300" lvl="2" indent="-457200" eaLnBrk="1" hangingPunct="1"/>
            <a:r>
              <a:rPr lang="en-US" altLang="en-US" dirty="0" smtClean="0">
                <a:latin typeface="Arial" charset="0"/>
              </a:rPr>
              <a:t>elite documents</a:t>
            </a:r>
          </a:p>
        </p:txBody>
      </p:sp>
    </p:spTree>
    <p:extLst>
      <p:ext uri="{BB962C8B-B14F-4D97-AF65-F5344CB8AC3E}">
        <p14:creationId xmlns:p14="http://schemas.microsoft.com/office/powerpoint/2010/main" val="327971538"/>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Title 1"/>
          <p:cNvSpPr>
            <a:spLocks noGrp="1"/>
          </p:cNvSpPr>
          <p:nvPr>
            <p:ph type="title"/>
          </p:nvPr>
        </p:nvSpPr>
        <p:spPr>
          <a:xfrm>
            <a:off x="736600" y="152400"/>
            <a:ext cx="7772400" cy="457200"/>
          </a:xfrm>
        </p:spPr>
        <p:txBody>
          <a:bodyPr/>
          <a:lstStyle/>
          <a:p>
            <a:r>
              <a:rPr lang="en-US" altLang="en-US" sz="2400" dirty="0" smtClean="0">
                <a:latin typeface="Arial" charset="0"/>
              </a:rPr>
              <a:t>Gilgamesh Strangling a Lion</a:t>
            </a:r>
          </a:p>
        </p:txBody>
      </p:sp>
      <p:sp>
        <p:nvSpPr>
          <p:cNvPr id="2" name="Content Placeholder 1"/>
          <p:cNvSpPr>
            <a:spLocks noGrp="1"/>
          </p:cNvSpPr>
          <p:nvPr>
            <p:ph idx="1"/>
          </p:nvPr>
        </p:nvSpPr>
        <p:spPr>
          <a:xfrm>
            <a:off x="8610600" y="6586523"/>
            <a:ext cx="533400" cy="276999"/>
          </a:xfrm>
        </p:spPr>
        <p:txBody>
          <a:bodyPr/>
          <a:lstStyle/>
          <a:p>
            <a:r>
              <a:rPr lang="en-US" altLang="en-US" sz="1200" b="1" dirty="0" smtClean="0"/>
              <a:t> p4</a:t>
            </a:r>
          </a:p>
        </p:txBody>
      </p:sp>
      <p:pic>
        <p:nvPicPr>
          <p:cNvPr id="4099" name="Picture 1" descr="Gilgamesh Strangling a Lion.  This eighth-century B.C.E. sculpture of a king, possibly Gilgamesh, from the palace of the Assyrian king Sargon II, represents the magical power and omnipotence of kingship. The Gilgamesh story was still popular in Mesopotamia twenty centuries after the king of Uruk’s lifetime."/>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3600" y="609600"/>
            <a:ext cx="4978400" cy="6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2853729"/>
      </p:ext>
    </p:extLst>
  </p:cSld>
  <p:clrMapOvr>
    <a:masterClrMapping/>
  </p:clrMapOvr>
  <p:transition spd="med">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533400"/>
          </a:xfrm>
        </p:spPr>
        <p:txBody>
          <a:bodyPr/>
          <a:lstStyle/>
          <a:p>
            <a:r>
              <a:rPr lang="en-US" altLang="en-US" sz="2600" dirty="0" smtClean="0">
                <a:ea typeface="ＭＳ Ｐゴシック" pitchFamily="34" charset="-128"/>
              </a:rPr>
              <a:t>Solar Ship of King Khufu</a:t>
            </a:r>
            <a:endParaRPr lang="en-US" sz="2600" dirty="0"/>
          </a:p>
        </p:txBody>
      </p:sp>
      <p:sp>
        <p:nvSpPr>
          <p:cNvPr id="3" name="Content Placeholder 2"/>
          <p:cNvSpPr>
            <a:spLocks noGrp="1"/>
          </p:cNvSpPr>
          <p:nvPr>
            <p:ph idx="1"/>
          </p:nvPr>
        </p:nvSpPr>
        <p:spPr>
          <a:xfrm>
            <a:off x="8610600" y="6604000"/>
            <a:ext cx="533400" cy="276999"/>
          </a:xfrm>
        </p:spPr>
        <p:txBody>
          <a:bodyPr/>
          <a:lstStyle/>
          <a:p>
            <a:r>
              <a:rPr lang="en-US" altLang="en-US" sz="1200" b="1" dirty="0" smtClean="0"/>
              <a:t> p27</a:t>
            </a:r>
          </a:p>
        </p:txBody>
      </p:sp>
      <p:pic>
        <p:nvPicPr>
          <p:cNvPr id="24578" name="Picture 1" descr="Solar Ship of King Khufu. This full-size ship (143 feet [43.6 meters] long and 19.5 feet [5.9 meters] wide) was buried in a pit at the base of the Great Pyramid circa 2500 B.C.E. While it was probably intended to carry the resurrected king along with the sun-god Ra across the sky, it may also have been used to transport Khufu’s embalmed body to Giza. Ships equipped with sails and oars were well suited for travel on the peaceful Nile and sometimes were used for voyages on the more turbulent Mediterranean and Red Sea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362200" y="508000"/>
            <a:ext cx="44069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8063"/>
      </p:ext>
    </p:extLst>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2600"/>
            <a:ext cx="7772400" cy="1143000"/>
          </a:xfrm>
        </p:spPr>
        <p:txBody>
          <a:bodyPr/>
          <a:lstStyle/>
          <a:p>
            <a:r>
              <a:rPr lang="en-US" altLang="en-US" sz="2600" dirty="0" smtClean="0">
                <a:ea typeface="ＭＳ Ｐゴシック" pitchFamily="34" charset="-128"/>
              </a:rPr>
              <a:t>Pyramids of </a:t>
            </a:r>
            <a:r>
              <a:rPr lang="en-US" altLang="en-US" sz="2600" dirty="0" err="1" smtClean="0">
                <a:ea typeface="ＭＳ Ｐゴシック" pitchFamily="34" charset="-128"/>
              </a:rPr>
              <a:t>Menkaure</a:t>
            </a:r>
            <a:r>
              <a:rPr lang="en-US" altLang="en-US" sz="2600" dirty="0" smtClean="0">
                <a:ea typeface="ＭＳ Ｐゴシック" pitchFamily="34" charset="-128"/>
              </a:rPr>
              <a:t>, </a:t>
            </a:r>
            <a:r>
              <a:rPr lang="en-US" altLang="en-US" sz="2600" dirty="0" err="1" smtClean="0">
                <a:ea typeface="ＭＳ Ｐゴシック" pitchFamily="34" charset="-128"/>
              </a:rPr>
              <a:t>Khafre</a:t>
            </a:r>
            <a:r>
              <a:rPr lang="en-US" altLang="en-US" sz="2600" dirty="0" smtClean="0">
                <a:ea typeface="ＭＳ Ｐゴシック" pitchFamily="34" charset="-128"/>
              </a:rPr>
              <a:t>, and Khufu at Giza, circa 2500 B.C.E.</a:t>
            </a:r>
            <a:endParaRPr lang="en-US" sz="2600" dirty="0"/>
          </a:p>
        </p:txBody>
      </p:sp>
      <p:sp>
        <p:nvSpPr>
          <p:cNvPr id="3" name="Content Placeholder 2"/>
          <p:cNvSpPr>
            <a:spLocks noGrp="1"/>
          </p:cNvSpPr>
          <p:nvPr>
            <p:ph idx="1"/>
          </p:nvPr>
        </p:nvSpPr>
        <p:spPr>
          <a:xfrm>
            <a:off x="8623300" y="6581001"/>
            <a:ext cx="533400" cy="276999"/>
          </a:xfrm>
        </p:spPr>
        <p:txBody>
          <a:bodyPr/>
          <a:lstStyle/>
          <a:p>
            <a:r>
              <a:rPr lang="en-US" altLang="en-US" sz="1200" b="1" dirty="0" smtClean="0"/>
              <a:t> p28</a:t>
            </a:r>
          </a:p>
        </p:txBody>
      </p:sp>
      <p:pic>
        <p:nvPicPr>
          <p:cNvPr id="25602" name="Picture 1" descr="Pyramids of Menkaure, Khafre, and Khufu at Giza, circa 2500 B.C.E. With a width of 755 feet (230 meters) and a height of 480 feet (146 meters), the Great Pyramid of Khufu is the largest stone structure ever built. The construction of these massive edifices depended on relatively simple techniques of stonecutting, transport (the stones were floated downriver on boats and rolled to the site on sledges), and lifting (the stones were dragged up the face of the pyramid on mud-brick ramps). However, the surveying and engineering skills required to level the platform, lay out the measurements, and securely position the blocks were very sophisticated and have withstood the test of tim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625600"/>
            <a:ext cx="8636000" cy="360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4671028"/>
      </p:ext>
    </p:extLst>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smtClean="0">
                <a:solidFill>
                  <a:schemeClr val="tx1"/>
                </a:solidFill>
                <a:latin typeface="Arial" charset="0"/>
              </a:rPr>
              <a:t>Egypt:</a:t>
            </a:r>
            <a:r>
              <a:rPr lang="en-US" altLang="en-US" baseline="0" dirty="0" smtClean="0">
                <a:solidFill>
                  <a:schemeClr val="tx1"/>
                </a:solidFill>
                <a:latin typeface="Arial" charset="0"/>
              </a:rPr>
              <a:t> Religion</a:t>
            </a:r>
            <a:endParaRPr lang="en-US" altLang="en-US" dirty="0" smtClean="0">
              <a:solidFill>
                <a:schemeClr val="tx1"/>
              </a:solidFill>
              <a:latin typeface="Arial" charset="0"/>
            </a:endParaRPr>
          </a:p>
        </p:txBody>
      </p:sp>
      <p:sp>
        <p:nvSpPr>
          <p:cNvPr id="22531" name="Content Placeholder 2"/>
          <p:cNvSpPr>
            <a:spLocks noGrp="1"/>
          </p:cNvSpPr>
          <p:nvPr>
            <p:ph idx="1"/>
          </p:nvPr>
        </p:nvSpPr>
        <p:spPr>
          <a:xfrm>
            <a:off x="685800" y="1752600"/>
            <a:ext cx="7772400" cy="3540125"/>
          </a:xfrm>
        </p:spPr>
        <p:txBody>
          <a:bodyPr/>
          <a:lstStyle/>
          <a:p>
            <a:pPr>
              <a:buFontTx/>
              <a:buChar char="•"/>
            </a:pPr>
            <a:r>
              <a:rPr lang="en-US" altLang="en-US" dirty="0" smtClean="0">
                <a:latin typeface="Arial" charset="0"/>
              </a:rPr>
              <a:t>Belief and Knowledge</a:t>
            </a:r>
          </a:p>
          <a:p>
            <a:pPr>
              <a:buFontTx/>
              <a:buChar char="•"/>
            </a:pPr>
            <a:r>
              <a:rPr lang="en-US" altLang="en-US" dirty="0" smtClean="0">
                <a:latin typeface="Arial" charset="0"/>
              </a:rPr>
              <a:t>Environment</a:t>
            </a:r>
          </a:p>
          <a:p>
            <a:pPr lvl="1">
              <a:buFont typeface="Arial" charset="0"/>
              <a:buChar char="•"/>
            </a:pPr>
            <a:r>
              <a:rPr lang="en-US" altLang="en-US" dirty="0" smtClean="0">
                <a:latin typeface="Arial" charset="0"/>
              </a:rPr>
              <a:t>nature, order and the divine</a:t>
            </a:r>
          </a:p>
          <a:p>
            <a:pPr lvl="1">
              <a:buFont typeface="Arial" charset="0"/>
              <a:buChar char="•"/>
            </a:pPr>
            <a:r>
              <a:rPr lang="en-US" altLang="en-US" dirty="0" smtClean="0">
                <a:latin typeface="Arial" charset="0"/>
              </a:rPr>
              <a:t>appeasement of the gods?</a:t>
            </a:r>
          </a:p>
          <a:p>
            <a:pPr>
              <a:buFontTx/>
              <a:buChar char="•"/>
            </a:pPr>
            <a:r>
              <a:rPr lang="en-US" altLang="en-US" dirty="0" smtClean="0">
                <a:latin typeface="Arial" charset="0"/>
              </a:rPr>
              <a:t>royalty and divinity</a:t>
            </a:r>
          </a:p>
          <a:p>
            <a:pPr>
              <a:buFontTx/>
              <a:buChar char="•"/>
            </a:pPr>
            <a:r>
              <a:rPr lang="en-US" altLang="en-US" dirty="0" smtClean="0">
                <a:latin typeface="Arial" charset="0"/>
              </a:rPr>
              <a:t>the afterlife</a:t>
            </a:r>
          </a:p>
        </p:txBody>
      </p:sp>
    </p:spTree>
    <p:extLst>
      <p:ext uri="{BB962C8B-B14F-4D97-AF65-F5344CB8AC3E}">
        <p14:creationId xmlns:p14="http://schemas.microsoft.com/office/powerpoint/2010/main" val="648327404"/>
      </p:ext>
    </p:extLst>
  </p:cSld>
  <p:clrMapOvr>
    <a:masterClrMapping/>
  </p:clrMapOvr>
  <p:transition spd="med">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762000"/>
          </a:xfrm>
        </p:spPr>
        <p:txBody>
          <a:bodyPr/>
          <a:lstStyle/>
          <a:p>
            <a:r>
              <a:rPr lang="en-US" altLang="en-US" sz="2600" dirty="0" smtClean="0">
                <a:ea typeface="ＭＳ Ｐゴシック" pitchFamily="34" charset="-128"/>
              </a:rPr>
              <a:t>Scene from the Egyptian Book of the Dead</a:t>
            </a:r>
            <a:endParaRPr lang="en-US" sz="2600" dirty="0"/>
          </a:p>
        </p:txBody>
      </p:sp>
      <p:sp>
        <p:nvSpPr>
          <p:cNvPr id="3" name="Content Placeholder 2"/>
          <p:cNvSpPr>
            <a:spLocks noGrp="1"/>
          </p:cNvSpPr>
          <p:nvPr>
            <p:ph idx="1"/>
          </p:nvPr>
        </p:nvSpPr>
        <p:spPr>
          <a:xfrm>
            <a:off x="8647981" y="6581001"/>
            <a:ext cx="533400" cy="276999"/>
          </a:xfrm>
        </p:spPr>
        <p:txBody>
          <a:bodyPr/>
          <a:lstStyle/>
          <a:p>
            <a:r>
              <a:rPr lang="en-US" altLang="en-US" sz="1200" b="1" dirty="0" smtClean="0"/>
              <a:t> p31</a:t>
            </a:r>
          </a:p>
        </p:txBody>
      </p:sp>
      <p:pic>
        <p:nvPicPr>
          <p:cNvPr id="28675" name="Picture 1" descr="Scene from the Egyptian Book of the Dead, circa 1300 b.c.e. The mummy of a royal scribe named Hunefar is approached by members of his household before being placed in the tomb. Behind Hunefar is jackal-headed Anubis, the god who will conduct the spirit of the deceased to the afterlife. The Book of the Dead provided Egyptians with the instructions they needed to complete this arduous journey and gain a blessed existence in the afterlif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609600"/>
            <a:ext cx="5482114"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7880253"/>
      </p:ext>
    </p:extLst>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defRPr/>
            </a:pPr>
            <a:r>
              <a:rPr lang="en-US" dirty="0" smtClean="0">
                <a:cs typeface="+mj-cs"/>
              </a:rPr>
              <a:t>The Indus Valley Civilization</a:t>
            </a:r>
          </a:p>
        </p:txBody>
      </p:sp>
      <p:sp>
        <p:nvSpPr>
          <p:cNvPr id="72707" name="Rectangle 3"/>
          <p:cNvSpPr>
            <a:spLocks noGrp="1" noChangeArrowheads="1"/>
          </p:cNvSpPr>
          <p:nvPr>
            <p:ph idx="1"/>
          </p:nvPr>
        </p:nvSpPr>
        <p:spPr>
          <a:xfrm>
            <a:off x="685800" y="1752600"/>
            <a:ext cx="8305800" cy="1175706"/>
          </a:xfrm>
        </p:spPr>
        <p:txBody>
          <a:bodyPr/>
          <a:lstStyle/>
          <a:p>
            <a:pPr marL="0" indent="0" eaLnBrk="1" hangingPunct="1">
              <a:buFontTx/>
              <a:buChar char="•"/>
            </a:pPr>
            <a:r>
              <a:rPr lang="en-US" altLang="en-US" dirty="0" smtClean="0">
                <a:latin typeface="Arial" charset="0"/>
              </a:rPr>
              <a:t> Natural Environment</a:t>
            </a:r>
          </a:p>
          <a:p>
            <a:pPr marL="0" indent="0" eaLnBrk="1" hangingPunct="1">
              <a:buFontTx/>
              <a:buChar char="•"/>
            </a:pPr>
            <a:r>
              <a:rPr lang="en-US" altLang="en-US" dirty="0" smtClean="0">
                <a:latin typeface="Arial" charset="0"/>
              </a:rPr>
              <a:t> Himalayas and the Indus </a:t>
            </a:r>
          </a:p>
        </p:txBody>
      </p:sp>
    </p:spTree>
    <p:extLst>
      <p:ext uri="{BB962C8B-B14F-4D97-AF65-F5344CB8AC3E}">
        <p14:creationId xmlns:p14="http://schemas.microsoft.com/office/powerpoint/2010/main" val="1308964967"/>
      </p:ext>
    </p:extLst>
  </p:cSld>
  <p:clrMapOvr>
    <a:masterClrMapping/>
  </p:clrMapOvr>
  <p:transition spd="med">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smtClean="0">
                <a:solidFill>
                  <a:schemeClr val="tx1"/>
                </a:solidFill>
                <a:latin typeface="Arial" charset="0"/>
              </a:rPr>
              <a:t>The Indus Valley Civilization: Society</a:t>
            </a:r>
          </a:p>
        </p:txBody>
      </p:sp>
      <p:sp>
        <p:nvSpPr>
          <p:cNvPr id="27651" name="Content Placeholder 2"/>
          <p:cNvSpPr>
            <a:spLocks noGrp="1"/>
          </p:cNvSpPr>
          <p:nvPr>
            <p:ph idx="1"/>
          </p:nvPr>
        </p:nvSpPr>
        <p:spPr>
          <a:xfrm>
            <a:off x="685800" y="1752600"/>
            <a:ext cx="7772400" cy="2800767"/>
          </a:xfrm>
        </p:spPr>
        <p:txBody>
          <a:bodyPr/>
          <a:lstStyle/>
          <a:p>
            <a:pPr marL="457200" indent="-457200">
              <a:buFont typeface="Arial" panose="020B0604020202020204" pitchFamily="34" charset="0"/>
              <a:buChar char="•"/>
            </a:pPr>
            <a:r>
              <a:rPr lang="en-US" altLang="en-US" dirty="0" smtClean="0">
                <a:latin typeface="Arial" charset="0"/>
              </a:rPr>
              <a:t>Material Culture</a:t>
            </a:r>
          </a:p>
          <a:p>
            <a:pPr marL="857250" lvl="1" indent="-457200">
              <a:buFont typeface="Arial" panose="020B0604020202020204" pitchFamily="34" charset="0"/>
              <a:buChar char="•"/>
            </a:pPr>
            <a:r>
              <a:rPr lang="en-US" altLang="en-US" dirty="0" smtClean="0">
                <a:latin typeface="Arial" charset="0"/>
              </a:rPr>
              <a:t>	Harappa and </a:t>
            </a:r>
            <a:r>
              <a:rPr lang="en-US" altLang="en-US" dirty="0" err="1" smtClean="0">
                <a:latin typeface="Arial" charset="0"/>
              </a:rPr>
              <a:t>Mohenjo-daro</a:t>
            </a:r>
            <a:endParaRPr lang="en-US" altLang="en-US" dirty="0" smtClean="0">
              <a:latin typeface="Arial" charset="0"/>
            </a:endParaRPr>
          </a:p>
          <a:p>
            <a:pPr marL="1257300" lvl="2" indent="-457200">
              <a:buFont typeface="Arial" panose="020B0604020202020204" pitchFamily="34" charset="0"/>
              <a:buChar char="•"/>
            </a:pPr>
            <a:r>
              <a:rPr lang="en-US" altLang="en-US" dirty="0" smtClean="0">
                <a:latin typeface="Arial" charset="0"/>
              </a:rPr>
              <a:t>engineering and infrastructure</a:t>
            </a:r>
          </a:p>
          <a:p>
            <a:pPr marL="1257300" lvl="2" indent="-457200">
              <a:buFont typeface="Arial" panose="020B0604020202020204" pitchFamily="34" charset="0"/>
              <a:buChar char="•"/>
            </a:pPr>
            <a:r>
              <a:rPr lang="en-US" altLang="en-US" dirty="0" smtClean="0">
                <a:latin typeface="Arial" charset="0"/>
              </a:rPr>
              <a:t>metal</a:t>
            </a:r>
          </a:p>
          <a:p>
            <a:pPr marL="457200" indent="-457200">
              <a:buFont typeface="Arial" panose="020B0604020202020204" pitchFamily="34" charset="0"/>
              <a:buChar char="•"/>
            </a:pPr>
            <a:r>
              <a:rPr lang="en-US" altLang="en-US" dirty="0" smtClean="0">
                <a:latin typeface="Arial" charset="0"/>
              </a:rPr>
              <a:t>	Problem of sources and language</a:t>
            </a:r>
          </a:p>
        </p:txBody>
      </p:sp>
    </p:spTree>
    <p:extLst>
      <p:ext uri="{BB962C8B-B14F-4D97-AF65-F5344CB8AC3E}">
        <p14:creationId xmlns:p14="http://schemas.microsoft.com/office/powerpoint/2010/main" val="1290616689"/>
      </p:ext>
    </p:extLst>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457200"/>
          </a:xfrm>
        </p:spPr>
        <p:txBody>
          <a:bodyPr/>
          <a:lstStyle/>
          <a:p>
            <a:r>
              <a:rPr lang="en-US" altLang="en-US" sz="2600" dirty="0" smtClean="0">
                <a:ea typeface="ＭＳ Ｐゴシック" pitchFamily="34" charset="-128"/>
              </a:rPr>
              <a:t>Man from Mohenjo-Daro</a:t>
            </a:r>
            <a:endParaRPr lang="en-US" sz="2600" dirty="0"/>
          </a:p>
        </p:txBody>
      </p:sp>
      <p:sp>
        <p:nvSpPr>
          <p:cNvPr id="3" name="Content Placeholder 2"/>
          <p:cNvSpPr>
            <a:spLocks noGrp="1"/>
          </p:cNvSpPr>
          <p:nvPr>
            <p:ph idx="1"/>
          </p:nvPr>
        </p:nvSpPr>
        <p:spPr>
          <a:xfrm>
            <a:off x="8610600" y="6573812"/>
            <a:ext cx="533400" cy="276999"/>
          </a:xfrm>
        </p:spPr>
        <p:txBody>
          <a:bodyPr/>
          <a:lstStyle/>
          <a:p>
            <a:r>
              <a:rPr lang="en-US" altLang="en-US" sz="1200" b="1" dirty="0" smtClean="0"/>
              <a:t> p33</a:t>
            </a:r>
          </a:p>
        </p:txBody>
      </p:sp>
      <p:pic>
        <p:nvPicPr>
          <p:cNvPr id="30722" name="Picture 1" descr="Man from Mohenjo-Daro, circa 2600–1900 B.C.E. This statue of a seated man wearing a cloak and headband was carved from a soft stone called steatite. It is often called the “Priest-King” because some scholars believe it may represent someone with religious and secular authority, but the true identity and status of this per- son are unknown. Scala/Art Resource, N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14600" y="457200"/>
            <a:ext cx="41021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6167949"/>
      </p:ext>
    </p:extLst>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smtClean="0">
                <a:solidFill>
                  <a:schemeClr val="tx1"/>
                </a:solidFill>
                <a:latin typeface="Arial" charset="0"/>
              </a:rPr>
              <a:t>The Indus Valley Civilization: History</a:t>
            </a:r>
          </a:p>
        </p:txBody>
      </p:sp>
      <p:sp>
        <p:nvSpPr>
          <p:cNvPr id="29699" name="Content Placeholder 2"/>
          <p:cNvSpPr>
            <a:spLocks noGrp="1"/>
          </p:cNvSpPr>
          <p:nvPr>
            <p:ph idx="1"/>
          </p:nvPr>
        </p:nvSpPr>
        <p:spPr>
          <a:xfrm>
            <a:off x="685800" y="1752600"/>
            <a:ext cx="7772400" cy="1175706"/>
          </a:xfrm>
        </p:spPr>
        <p:txBody>
          <a:bodyPr/>
          <a:lstStyle/>
          <a:p>
            <a:pPr>
              <a:buFontTx/>
              <a:buChar char="•"/>
            </a:pPr>
            <a:r>
              <a:rPr lang="en-US" altLang="en-US" dirty="0" smtClean="0">
                <a:latin typeface="Arial" charset="0"/>
              </a:rPr>
              <a:t>Transformation</a:t>
            </a:r>
          </a:p>
          <a:p>
            <a:pPr lvl="1">
              <a:buFont typeface="Arial" charset="0"/>
              <a:buChar char="•"/>
            </a:pPr>
            <a:r>
              <a:rPr lang="en-US" altLang="en-US" dirty="0" smtClean="0">
                <a:latin typeface="Arial" charset="0"/>
              </a:rPr>
              <a:t>	nature, environment and decline</a:t>
            </a:r>
          </a:p>
        </p:txBody>
      </p:sp>
    </p:spTree>
    <p:extLst>
      <p:ext uri="{BB962C8B-B14F-4D97-AF65-F5344CB8AC3E}">
        <p14:creationId xmlns:p14="http://schemas.microsoft.com/office/powerpoint/2010/main" val="1660682630"/>
      </p:ext>
    </p:extLst>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44369"/>
            <a:ext cx="7772400" cy="596900"/>
          </a:xfrm>
        </p:spPr>
        <p:txBody>
          <a:bodyPr/>
          <a:lstStyle/>
          <a:p>
            <a:r>
              <a:rPr lang="en-US" altLang="en-US" sz="2600" dirty="0" smtClean="0">
                <a:ea typeface="ＭＳ Ｐゴシック" pitchFamily="34" charset="-128"/>
              </a:rPr>
              <a:t>View of the excavated remains of houses</a:t>
            </a:r>
            <a:endParaRPr lang="en-US" sz="2600" dirty="0"/>
          </a:p>
        </p:txBody>
      </p:sp>
      <p:sp>
        <p:nvSpPr>
          <p:cNvPr id="3" name="Content Placeholder 2"/>
          <p:cNvSpPr>
            <a:spLocks noGrp="1"/>
          </p:cNvSpPr>
          <p:nvPr>
            <p:ph idx="1"/>
          </p:nvPr>
        </p:nvSpPr>
        <p:spPr>
          <a:xfrm>
            <a:off x="8623300" y="6581001"/>
            <a:ext cx="533400" cy="276999"/>
          </a:xfrm>
        </p:spPr>
        <p:txBody>
          <a:bodyPr/>
          <a:lstStyle/>
          <a:p>
            <a:r>
              <a:rPr lang="en-US" altLang="en-US" sz="1200" b="1" dirty="0" smtClean="0"/>
              <a:t> p34</a:t>
            </a:r>
          </a:p>
        </p:txBody>
      </p:sp>
      <p:pic>
        <p:nvPicPr>
          <p:cNvPr id="31746" name="Picture 1" descr="View of the excavated remains of houses in the Lower Town, with the elevated Mud-Brick Construction at Mohenjo-Daro Citadel in the background. Flood-resistant reddish-colored baked bricks were used for the foundations and lower levels, with unbaked bricks above. Construction of fortification walls and buildings required large numbers of bricks and enormous man-hours of labo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901427"/>
            <a:ext cx="8636000" cy="565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8682910"/>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Title 1"/>
          <p:cNvSpPr>
            <a:spLocks noGrp="1"/>
          </p:cNvSpPr>
          <p:nvPr>
            <p:ph type="title"/>
          </p:nvPr>
        </p:nvSpPr>
        <p:spPr>
          <a:xfrm>
            <a:off x="685800" y="0"/>
            <a:ext cx="7772400" cy="1143000"/>
          </a:xfrm>
        </p:spPr>
        <p:txBody>
          <a:bodyPr/>
          <a:lstStyle/>
          <a:p>
            <a:r>
              <a:rPr lang="en-US" altLang="en-US" sz="2400" dirty="0" smtClean="0">
                <a:latin typeface="Arial" charset="0"/>
              </a:rPr>
              <a:t>River-Valley Civilizations, 3500–1500 BCE</a:t>
            </a:r>
          </a:p>
        </p:txBody>
      </p:sp>
      <p:sp>
        <p:nvSpPr>
          <p:cNvPr id="2" name="Content Placeholder 1"/>
          <p:cNvSpPr>
            <a:spLocks noGrp="1"/>
          </p:cNvSpPr>
          <p:nvPr>
            <p:ph idx="1"/>
          </p:nvPr>
        </p:nvSpPr>
        <p:spPr>
          <a:xfrm>
            <a:off x="8077200" y="6581001"/>
            <a:ext cx="1066800" cy="276999"/>
          </a:xfrm>
        </p:spPr>
        <p:txBody>
          <a:bodyPr/>
          <a:lstStyle/>
          <a:p>
            <a:r>
              <a:rPr lang="en-US" altLang="en-US" sz="1200" b="1" dirty="0" smtClean="0"/>
              <a:t>Map 1.1 p6</a:t>
            </a:r>
          </a:p>
        </p:txBody>
      </p:sp>
      <p:pic>
        <p:nvPicPr>
          <p:cNvPr id="5123" name="Picture 1" descr="Map 2.1 River-Valley Civilizations, 3500–1500 BCE. The earliest complex societies arose in the floodplains of large rivers: in the fourth millennium B.C.E. in the valley of the Tigris and Euphrates Rivers in Mesopotamia and the Nile River in Egypt, in the third millennium B.C.E. in the valley of the Indus River in Pakistan in the second millennium B.C.E. in the valley of the Yellow River in China. "/>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38200"/>
            <a:ext cx="86360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2083019"/>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85" name="Title 2"/>
          <p:cNvSpPr>
            <a:spLocks noGrp="1"/>
          </p:cNvSpPr>
          <p:nvPr>
            <p:ph type="title"/>
          </p:nvPr>
        </p:nvSpPr>
        <p:spPr>
          <a:xfrm>
            <a:off x="685800" y="7938"/>
            <a:ext cx="7772400" cy="525462"/>
          </a:xfrm>
        </p:spPr>
        <p:txBody>
          <a:bodyPr/>
          <a:lstStyle/>
          <a:p>
            <a:r>
              <a:rPr lang="en-US" altLang="en-US" sz="2400" dirty="0" smtClean="0">
                <a:latin typeface="Arial" charset="0"/>
              </a:rPr>
              <a:t>Chronology from 32,000 B.C.E.-1500 B.C.E.</a:t>
            </a:r>
          </a:p>
        </p:txBody>
      </p:sp>
      <p:sp>
        <p:nvSpPr>
          <p:cNvPr id="6186" name="Content Placeholder 3"/>
          <p:cNvSpPr>
            <a:spLocks noGrp="1"/>
          </p:cNvSpPr>
          <p:nvPr>
            <p:ph idx="1"/>
          </p:nvPr>
        </p:nvSpPr>
        <p:spPr>
          <a:xfrm>
            <a:off x="8620126" y="6581001"/>
            <a:ext cx="523874" cy="276999"/>
          </a:xfrm>
        </p:spPr>
        <p:txBody>
          <a:bodyPr/>
          <a:lstStyle/>
          <a:p>
            <a:pPr algn="r" eaLnBrk="1" hangingPunct="1">
              <a:spcBef>
                <a:spcPct val="0"/>
              </a:spcBef>
            </a:pPr>
            <a:r>
              <a:rPr lang="en-US" altLang="en-US" sz="1200" b="1" dirty="0" smtClean="0"/>
              <a:t> p7</a:t>
            </a:r>
            <a:endParaRPr lang="en-US" altLang="en-US" sz="1200" b="1" dirty="0"/>
          </a:p>
        </p:txBody>
      </p:sp>
      <p:graphicFrame>
        <p:nvGraphicFramePr>
          <p:cNvPr id="2" name="Table 1"/>
          <p:cNvGraphicFramePr>
            <a:graphicFrameLocks noGrp="1"/>
          </p:cNvGraphicFramePr>
          <p:nvPr>
            <p:extLst>
              <p:ext uri="{D42A27DB-BD31-4B8C-83A1-F6EECF244321}">
                <p14:modId xmlns:p14="http://schemas.microsoft.com/office/powerpoint/2010/main" val="3218810077"/>
              </p:ext>
            </p:extLst>
          </p:nvPr>
        </p:nvGraphicFramePr>
        <p:xfrm>
          <a:off x="222337" y="547300"/>
          <a:ext cx="8415336" cy="6225729"/>
        </p:xfrm>
        <a:graphic>
          <a:graphicData uri="http://schemas.openxmlformats.org/drawingml/2006/table">
            <a:tbl>
              <a:tblPr firstRow="1" bandRow="1">
                <a:tableStyleId>{5C22544A-7EE6-4342-B048-85BDC9FD1C3A}</a:tableStyleId>
              </a:tblPr>
              <a:tblGrid>
                <a:gridCol w="991945"/>
                <a:gridCol w="2018777"/>
                <a:gridCol w="1737488"/>
                <a:gridCol w="1838327"/>
                <a:gridCol w="1828799"/>
              </a:tblGrid>
              <a:tr h="350966">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solidFill>
                            <a:schemeClr val="accent1"/>
                          </a:solidFill>
                          <a:effectLst/>
                        </a:rPr>
                        <a:t>Empty cell</a:t>
                      </a:r>
                      <a:endParaRPr kumimoji="0" lang="en-US" altLang="en-US" sz="1100" b="1" i="0" u="none" strike="noStrike" cap="none" normalizeH="0" baseline="0" dirty="0" smtClean="0">
                        <a:ln>
                          <a:noFill/>
                        </a:ln>
                        <a:solidFill>
                          <a:schemeClr val="accent1"/>
                        </a:solidFill>
                        <a:effectLst/>
                        <a:latin typeface="Calibri" pitchFamily="34" charset="0"/>
                        <a:ea typeface="ＭＳ Ｐゴシック" pitchFamily="34" charset="-128"/>
                        <a:cs typeface="Times New Roman" pitchFamily="18" charset="0"/>
                      </a:endParaRPr>
                    </a:p>
                  </a:txBody>
                  <a:tcPr marL="16732" marR="16732" marT="0" marB="0" anchor="ctr" horzOverflow="overflow"/>
                </a:tc>
                <a:tc>
                  <a:txBody>
                    <a:bodyPr/>
                    <a:lstStyle/>
                    <a:p>
                      <a:pPr marL="0" marR="0" lvl="0" indent="0" algn="ctr" defTabSz="457200" rtl="0" eaLnBrk="1" fontAlgn="base" latinLnBrk="0" hangingPunct="1">
                        <a:lnSpc>
                          <a:spcPct val="115000"/>
                        </a:lnSpc>
                        <a:spcBef>
                          <a:spcPct val="0"/>
                        </a:spcBef>
                        <a:spcAft>
                          <a:spcPct val="0"/>
                        </a:spcAft>
                        <a:buClrTx/>
                        <a:buSzTx/>
                        <a:buFontTx/>
                        <a:buNone/>
                        <a:tabLst/>
                        <a:defRPr/>
                      </a:pPr>
                      <a:endParaRPr kumimoji="0" lang="en-US" altLang="en-US" sz="1100" u="none" strike="noStrike" cap="none" normalizeH="0" baseline="0" dirty="0" smtClean="0">
                        <a:ln>
                          <a:noFill/>
                        </a:ln>
                        <a:solidFill>
                          <a:schemeClr val="bg1"/>
                        </a:solidFill>
                        <a:effectLst/>
                        <a:latin typeface="Arial" panose="020B0604020202020204" pitchFamily="34" charset="0"/>
                        <a:cs typeface="Arial" panose="020B0604020202020204" pitchFamily="34" charset="0"/>
                      </a:endParaRPr>
                    </a:p>
                    <a:p>
                      <a:pPr marL="0" marR="0" lvl="0" indent="0" algn="ctr" defTabSz="457200" rtl="0" eaLnBrk="1" fontAlgn="base" latinLnBrk="0" hangingPunct="1">
                        <a:lnSpc>
                          <a:spcPct val="115000"/>
                        </a:lnSpc>
                        <a:spcBef>
                          <a:spcPct val="0"/>
                        </a:spcBef>
                        <a:spcAft>
                          <a:spcPct val="0"/>
                        </a:spcAft>
                        <a:buClrTx/>
                        <a:buSzTx/>
                        <a:buFontTx/>
                        <a:buNone/>
                        <a:tabLst/>
                        <a:defRPr/>
                      </a:pPr>
                      <a:r>
                        <a:rPr kumimoji="0" lang="en-US" altLang="en-US" sz="1100"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Before Civilization</a:t>
                      </a:r>
                      <a:endParaRPr kumimoji="0" lang="en-US" altLang="en-US" sz="1100" b="1" i="0" u="none" strike="noStrike" cap="none" normalizeH="0" baseline="0" dirty="0" smtClean="0">
                        <a:ln>
                          <a:noFill/>
                        </a:ln>
                        <a:solidFill>
                          <a:schemeClr val="bg1"/>
                        </a:solidFill>
                        <a:effectLst/>
                        <a:latin typeface="Arial" panose="020B0604020202020204" pitchFamily="34" charset="0"/>
                        <a:ea typeface="ＭＳ Ｐゴシック" pitchFamily="34" charset="-128"/>
                        <a:cs typeface="Arial" panose="020B0604020202020204" pitchFamily="34" charset="0"/>
                      </a:endParaRPr>
                    </a:p>
                    <a:p>
                      <a:pPr marL="0" marR="0" lvl="0" indent="0" algn="ctr" defTabSz="457200" rtl="0" eaLnBrk="1" fontAlgn="base" latinLnBrk="0" hangingPunct="1">
                        <a:lnSpc>
                          <a:spcPct val="115000"/>
                        </a:lnSpc>
                        <a:spcBef>
                          <a:spcPct val="0"/>
                        </a:spcBef>
                        <a:spcAft>
                          <a:spcPct val="0"/>
                        </a:spcAft>
                        <a:buClrTx/>
                        <a:buSzTx/>
                        <a:buFontTx/>
                        <a:buNone/>
                        <a:tabLst/>
                      </a:pPr>
                      <a:endParaRPr kumimoji="0" lang="en-US" altLang="en-US" sz="1100" b="1" i="0" u="none" strike="noStrike" cap="none" normalizeH="0" baseline="0" dirty="0" smtClean="0">
                        <a:ln>
                          <a:noFill/>
                        </a:ln>
                        <a:solidFill>
                          <a:schemeClr val="bg1"/>
                        </a:solidFill>
                        <a:effectLst/>
                        <a:latin typeface="Arial" panose="020B0604020202020204" pitchFamily="34" charset="0"/>
                        <a:ea typeface="ＭＳ Ｐゴシック" pitchFamily="34" charset="-128"/>
                        <a:cs typeface="Arial" panose="020B0604020202020204" pitchFamily="34" charset="0"/>
                      </a:endParaRPr>
                    </a:p>
                  </a:txBody>
                  <a:tcPr marL="16732" marR="16732" marT="0" marB="0" anchor="ctr"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solidFill>
                            <a:schemeClr val="bg1"/>
                          </a:solidFill>
                          <a:effectLst/>
                        </a:rPr>
                        <a:t>Mesopotamia</a:t>
                      </a:r>
                      <a:endParaRPr kumimoji="0" lang="en-US" altLang="en-US" sz="1100" b="1" i="0" u="none" strike="noStrike" cap="none" normalizeH="0" baseline="0" dirty="0" smtClean="0">
                        <a:ln>
                          <a:noFill/>
                        </a:ln>
                        <a:solidFill>
                          <a:schemeClr val="bg1"/>
                        </a:solidFill>
                        <a:effectLst/>
                        <a:latin typeface="Calibri" pitchFamily="34" charset="0"/>
                        <a:ea typeface="ＭＳ Ｐゴシック" pitchFamily="34" charset="-128"/>
                        <a:cs typeface="Times New Roman" pitchFamily="18" charset="0"/>
                      </a:endParaRPr>
                    </a:p>
                  </a:txBody>
                  <a:tcPr marL="16732" marR="16732" marT="0" marB="0" anchor="ctr"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solidFill>
                            <a:schemeClr val="bg1"/>
                          </a:solidFill>
                          <a:effectLst/>
                        </a:rPr>
                        <a:t>Egypt</a:t>
                      </a:r>
                      <a:endParaRPr kumimoji="0" lang="en-US" altLang="en-US" sz="1100" b="1" i="0" u="none" strike="noStrike" cap="none" normalizeH="0" baseline="0" dirty="0" smtClean="0">
                        <a:ln>
                          <a:noFill/>
                        </a:ln>
                        <a:solidFill>
                          <a:schemeClr val="bg1"/>
                        </a:solidFill>
                        <a:effectLst/>
                        <a:latin typeface="Calibri" pitchFamily="34" charset="0"/>
                        <a:ea typeface="ＭＳ Ｐゴシック" pitchFamily="34" charset="-128"/>
                        <a:cs typeface="Times New Roman" pitchFamily="18" charset="0"/>
                      </a:endParaRPr>
                    </a:p>
                  </a:txBody>
                  <a:tcPr marL="16732" marR="16732" marT="0" marB="0" anchor="ctr"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solidFill>
                            <a:schemeClr val="bg1"/>
                          </a:solidFill>
                          <a:effectLst/>
                        </a:rPr>
                        <a:t>Indus Valley</a:t>
                      </a:r>
                      <a:endParaRPr kumimoji="0" lang="en-US" altLang="en-US" sz="1100" b="1" i="0" u="none" strike="noStrike" cap="none" normalizeH="0" baseline="0" dirty="0" smtClean="0">
                        <a:ln>
                          <a:noFill/>
                        </a:ln>
                        <a:solidFill>
                          <a:schemeClr val="bg1"/>
                        </a:solidFill>
                        <a:effectLst/>
                        <a:latin typeface="Calibri" pitchFamily="34" charset="0"/>
                        <a:ea typeface="ＭＳ Ｐゴシック" pitchFamily="34" charset="-128"/>
                        <a:cs typeface="Times New Roman" pitchFamily="18" charset="0"/>
                      </a:endParaRPr>
                    </a:p>
                  </a:txBody>
                  <a:tcPr marL="16732" marR="16732" marT="0" marB="0" anchor="ctr" horzOverflow="overflow"/>
                </a:tc>
              </a:tr>
              <a:tr h="2001515">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b="1" u="none" strike="noStrike" cap="none" normalizeH="0" baseline="0" dirty="0" smtClean="0">
                          <a:ln>
                            <a:noFill/>
                          </a:ln>
                          <a:effectLst/>
                          <a:latin typeface="Arial" panose="020B0604020202020204" pitchFamily="34" charset="0"/>
                          <a:cs typeface="Arial" panose="020B0604020202020204" pitchFamily="34" charset="0"/>
                        </a:rPr>
                        <a:t>32,000 B.C.E</a:t>
                      </a:r>
                      <a:endParaRPr kumimoji="0" lang="en-US" altLang="en-US" sz="1100" b="1" i="0" u="none" strike="noStrike" cap="none" normalizeH="0" baseline="0" dirty="0" smtClean="0">
                        <a:ln>
                          <a:noFill/>
                        </a:ln>
                        <a:solidFill>
                          <a:schemeClr val="accent1"/>
                        </a:solidFill>
                        <a:effectLst/>
                        <a:latin typeface="Arial" panose="020B0604020202020204" pitchFamily="34" charset="0"/>
                        <a:ea typeface="ＭＳ Ｐゴシック" pitchFamily="34" charset="-128"/>
                        <a:cs typeface="Arial" panose="020B0604020202020204" pitchFamily="34" charset="0"/>
                      </a:endParaRPr>
                    </a:p>
                  </a:txBody>
                  <a:tcPr marL="16732" marR="16732" marT="0" marB="0" anchor="ctr" horzOverflow="overflow"/>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latin typeface="Arial" panose="020B0604020202020204" pitchFamily="34" charset="0"/>
                          <a:cs typeface="Arial" panose="020B0604020202020204" pitchFamily="34" charset="0"/>
                        </a:rPr>
                        <a:t>32,000 B.C.E. First Cave Paintings in Europe.</a:t>
                      </a:r>
                    </a:p>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latin typeface="Arial" panose="020B0604020202020204" pitchFamily="34" charset="0"/>
                          <a:cs typeface="Arial" panose="020B0604020202020204" pitchFamily="34" charset="0"/>
                        </a:rPr>
                        <a:t>  </a:t>
                      </a:r>
                    </a:p>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latin typeface="Arial" panose="020B0604020202020204" pitchFamily="34" charset="0"/>
                          <a:cs typeface="Arial" panose="020B0604020202020204" pitchFamily="34" charset="0"/>
                        </a:rPr>
                        <a:t>11,000 B.C.E. Beginning of the Holocene.  </a:t>
                      </a:r>
                    </a:p>
                    <a:p>
                      <a:pPr marL="0" marR="0" lvl="0" indent="0" algn="l" defTabSz="457200" rtl="0" eaLnBrk="1" fontAlgn="base" latinLnBrk="0" hangingPunct="1">
                        <a:lnSpc>
                          <a:spcPct val="115000"/>
                        </a:lnSpc>
                        <a:spcBef>
                          <a:spcPct val="0"/>
                        </a:spcBef>
                        <a:spcAft>
                          <a:spcPct val="0"/>
                        </a:spcAft>
                        <a:buClrTx/>
                        <a:buSzTx/>
                        <a:buFontTx/>
                        <a:buNone/>
                        <a:tabLst/>
                      </a:pPr>
                      <a:endParaRPr kumimoji="0" lang="en-US" altLang="en-US" sz="1100" u="none" strike="noStrike" cap="none" normalizeH="0" baseline="0" dirty="0" smtClean="0">
                        <a:ln>
                          <a:noFill/>
                        </a:ln>
                        <a:effectLst/>
                        <a:latin typeface="Arial" panose="020B0604020202020204" pitchFamily="34" charset="0"/>
                        <a:cs typeface="Arial" panose="020B0604020202020204" pitchFamily="34" charset="0"/>
                      </a:endParaRPr>
                    </a:p>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latin typeface="Arial" panose="020B0604020202020204" pitchFamily="34" charset="0"/>
                          <a:cs typeface="Arial" panose="020B0604020202020204" pitchFamily="34" charset="0"/>
                        </a:rPr>
                        <a:t>8000-2000 B.C.E. Neolithic (New Stone Age); earliest agriculture in different parts of the world. </a:t>
                      </a:r>
                    </a:p>
                  </a:txBody>
                  <a:tcPr marL="16732" marR="16732" marT="0" marB="0" anchor="ctr" horzOverflow="overflow"/>
                </a:tc>
                <a:tc>
                  <a:txBody>
                    <a:bodyPr/>
                    <a:lstStyle/>
                    <a:p>
                      <a:pPr marL="0" marR="0" lvl="0" indent="0" algn="ctr" defTabSz="457200" rtl="0" eaLnBrk="1" fontAlgn="base" latinLnBrk="0" hangingPunct="1">
                        <a:lnSpc>
                          <a:spcPct val="115000"/>
                        </a:lnSpc>
                        <a:spcBef>
                          <a:spcPct val="0"/>
                        </a:spcBef>
                        <a:spcAft>
                          <a:spcPct val="0"/>
                        </a:spcAft>
                        <a:buClrTx/>
                        <a:buSzTx/>
                        <a:buFontTx/>
                        <a:buNone/>
                        <a:tabLst/>
                      </a:pPr>
                      <a:endParaRPr kumimoji="0" lang="en-US" altLang="en-US" sz="1100" b="1" i="0" u="none" strike="noStrike" cap="none" normalizeH="0" baseline="0" dirty="0" smtClean="0">
                        <a:ln>
                          <a:noFill/>
                        </a:ln>
                        <a:solidFill>
                          <a:schemeClr val="bg1"/>
                        </a:solidFill>
                        <a:effectLst/>
                        <a:latin typeface="Arial" panose="020B0604020202020204" pitchFamily="34" charset="0"/>
                        <a:ea typeface="ＭＳ Ｐゴシック" pitchFamily="34" charset="-128"/>
                        <a:cs typeface="Arial" panose="020B0604020202020204" pitchFamily="34" charset="0"/>
                      </a:endParaRPr>
                    </a:p>
                  </a:txBody>
                  <a:tcPr marL="16732" marR="16732" marT="0" marB="0" anchor="ctr" horzOverflow="overflow"/>
                </a:tc>
                <a:tc>
                  <a:txBody>
                    <a:bodyPr/>
                    <a:lstStyle/>
                    <a:p>
                      <a:pPr marL="0" marR="0" lvl="0" indent="0" algn="ctr" defTabSz="457200" rtl="0" eaLnBrk="1" fontAlgn="base" latinLnBrk="0" hangingPunct="1">
                        <a:lnSpc>
                          <a:spcPct val="115000"/>
                        </a:lnSpc>
                        <a:spcBef>
                          <a:spcPct val="0"/>
                        </a:spcBef>
                        <a:spcAft>
                          <a:spcPct val="0"/>
                        </a:spcAft>
                        <a:buClrTx/>
                        <a:buSzTx/>
                        <a:buFontTx/>
                        <a:buNone/>
                        <a:tabLst/>
                      </a:pPr>
                      <a:endParaRPr kumimoji="0" lang="en-US" altLang="en-US" sz="1100" b="1" i="0" u="none" strike="noStrike" cap="none" normalizeH="0" baseline="0" dirty="0" smtClean="0">
                        <a:ln>
                          <a:noFill/>
                        </a:ln>
                        <a:solidFill>
                          <a:schemeClr val="bg1"/>
                        </a:solidFill>
                        <a:effectLst/>
                        <a:latin typeface="Arial" panose="020B0604020202020204" pitchFamily="34" charset="0"/>
                        <a:ea typeface="ＭＳ Ｐゴシック" pitchFamily="34" charset="-128"/>
                        <a:cs typeface="Arial" panose="020B0604020202020204" pitchFamily="34" charset="0"/>
                      </a:endParaRPr>
                    </a:p>
                  </a:txBody>
                  <a:tcPr marL="16732" marR="16732" marT="0" marB="0" anchor="ctr" horzOverflow="overflow"/>
                </a:tc>
                <a:tc>
                  <a:txBody>
                    <a:bodyPr/>
                    <a:lstStyle/>
                    <a:p>
                      <a:pPr marL="0" marR="0" lvl="0" indent="0" algn="ctr" defTabSz="457200" rtl="0" eaLnBrk="1" fontAlgn="base" latinLnBrk="0" hangingPunct="1">
                        <a:lnSpc>
                          <a:spcPct val="115000"/>
                        </a:lnSpc>
                        <a:spcBef>
                          <a:spcPct val="0"/>
                        </a:spcBef>
                        <a:spcAft>
                          <a:spcPct val="0"/>
                        </a:spcAft>
                        <a:buClrTx/>
                        <a:buSzTx/>
                        <a:buFontTx/>
                        <a:buNone/>
                        <a:tabLst/>
                      </a:pPr>
                      <a:endParaRPr kumimoji="0" lang="en-US" altLang="en-US" sz="1100" b="1" i="0" u="none" strike="noStrike" cap="none" normalizeH="0" baseline="0" dirty="0" smtClean="0">
                        <a:ln>
                          <a:noFill/>
                        </a:ln>
                        <a:solidFill>
                          <a:schemeClr val="bg1"/>
                        </a:solidFill>
                        <a:effectLst/>
                        <a:latin typeface="Arial" panose="020B0604020202020204" pitchFamily="34" charset="0"/>
                        <a:ea typeface="ＭＳ Ｐゴシック" pitchFamily="34" charset="-128"/>
                        <a:cs typeface="Arial" panose="020B0604020202020204" pitchFamily="34" charset="0"/>
                      </a:endParaRPr>
                    </a:p>
                  </a:txBody>
                  <a:tcPr marL="16732" marR="16732" marT="0" marB="0" anchor="ctr" horzOverflow="overflow"/>
                </a:tc>
              </a:tr>
              <a:tr h="335970">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b="1" u="none" strike="noStrike" cap="none" normalizeH="0" baseline="0" dirty="0" smtClean="0">
                          <a:ln>
                            <a:noFill/>
                          </a:ln>
                          <a:effectLst/>
                        </a:rPr>
                        <a:t>3500 B.C.E.</a:t>
                      </a:r>
                      <a:endParaRPr kumimoji="0" lang="en-US" altLang="en-US" sz="1100" b="1"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en-US" altLang="en-US" sz="1100" b="1"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 </a:t>
                      </a:r>
                      <a:r>
                        <a:rPr kumimoji="0" lang="en-US" altLang="en-US" sz="1100" u="none" strike="noStrike" cap="none" normalizeH="0" baseline="0" dirty="0" smtClean="0">
                          <a:ln>
                            <a:noFill/>
                          </a:ln>
                          <a:solidFill>
                            <a:srgbClr val="E4F2F4"/>
                          </a:solidFill>
                          <a:effectLst/>
                        </a:rPr>
                        <a:t>Empty cell</a:t>
                      </a:r>
                      <a:endParaRPr kumimoji="0" lang="en-US" altLang="en-US" sz="1100" b="0" i="0" u="none" strike="noStrike" cap="none" normalizeH="0" baseline="0" dirty="0" smtClean="0">
                        <a:ln>
                          <a:noFill/>
                        </a:ln>
                        <a:solidFill>
                          <a:srgbClr val="E4F2F4"/>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3100-2575 B.C.E. </a:t>
                      </a:r>
                    </a:p>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Early Dynastic</a:t>
                      </a:r>
                      <a:endParaRPr kumimoji="0" lang="en-US" altLang="en-US" sz="11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solidFill>
                            <a:srgbClr val="E4F2F4"/>
                          </a:solidFill>
                          <a:effectLst/>
                        </a:rPr>
                        <a:t>Empty cell</a:t>
                      </a:r>
                      <a:endParaRPr kumimoji="0" lang="en-US" altLang="en-US" sz="1100" b="0" i="0" u="none" strike="noStrike" cap="none" normalizeH="0" baseline="0" dirty="0" smtClean="0">
                        <a:ln>
                          <a:noFill/>
                        </a:ln>
                        <a:solidFill>
                          <a:srgbClr val="E4F2F4"/>
                        </a:solidFill>
                        <a:effectLst/>
                        <a:latin typeface="Calibri" pitchFamily="34" charset="0"/>
                        <a:ea typeface="ＭＳ Ｐゴシック" pitchFamily="34" charset="-128"/>
                        <a:cs typeface="Times New Roman" pitchFamily="18" charset="0"/>
                      </a:endParaRPr>
                    </a:p>
                  </a:txBody>
                  <a:tcPr marL="16732" marR="16732" marT="0" marB="0" horzOverflow="overflow"/>
                </a:tc>
              </a:tr>
              <a:tr h="503955">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b="1" u="none" strike="noStrike" cap="none" normalizeH="0" baseline="0" dirty="0" smtClean="0">
                          <a:ln>
                            <a:noFill/>
                          </a:ln>
                          <a:effectLst/>
                        </a:rPr>
                        <a:t>3000 B.C.E.</a:t>
                      </a:r>
                      <a:endParaRPr kumimoji="0" lang="en-US" altLang="en-US" sz="1100" b="1"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en-US" altLang="en-US" sz="1100" b="1"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3000-2350 B.C.E. Early Dynastic (Sumerian)</a:t>
                      </a:r>
                      <a:endParaRPr kumimoji="0" lang="en-US" altLang="en-US" sz="11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solidFill>
                            <a:srgbClr val="F1F8F9"/>
                          </a:solidFill>
                          <a:effectLst/>
                        </a:rPr>
                        <a:t>Empty cell</a:t>
                      </a:r>
                      <a:endParaRPr kumimoji="0" lang="en-US" altLang="en-US" sz="1100" b="0" i="0" u="none" strike="noStrike" cap="none" normalizeH="0" baseline="0" dirty="0" smtClean="0">
                        <a:ln>
                          <a:noFill/>
                        </a:ln>
                        <a:solidFill>
                          <a:srgbClr val="F1F8F9"/>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solidFill>
                            <a:srgbClr val="F1F8F9"/>
                          </a:solidFill>
                          <a:effectLst/>
                        </a:rPr>
                        <a:t>Empty cell</a:t>
                      </a:r>
                      <a:endParaRPr kumimoji="0" lang="en-US" altLang="en-US" sz="1100" b="0" i="0" u="none" strike="noStrike" cap="none" normalizeH="0" baseline="0" dirty="0" smtClean="0">
                        <a:ln>
                          <a:noFill/>
                        </a:ln>
                        <a:solidFill>
                          <a:srgbClr val="F1F8F9"/>
                        </a:solidFill>
                        <a:effectLst/>
                        <a:latin typeface="Calibri" pitchFamily="34" charset="0"/>
                        <a:ea typeface="ＭＳ Ｐゴシック" pitchFamily="34" charset="-128"/>
                        <a:cs typeface="Times New Roman" pitchFamily="18" charset="0"/>
                      </a:endParaRPr>
                    </a:p>
                  </a:txBody>
                  <a:tcPr marL="16732" marR="16732" marT="0" marB="0" horzOverflow="overflow"/>
                </a:tc>
              </a:tr>
              <a:tr h="1343879">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b="1" u="none" strike="noStrike" cap="none" normalizeH="0" baseline="0" dirty="0" smtClean="0">
                          <a:ln>
                            <a:noFill/>
                          </a:ln>
                          <a:effectLst/>
                        </a:rPr>
                        <a:t>2500 B.C.E.</a:t>
                      </a:r>
                      <a:endParaRPr kumimoji="0" lang="en-US" altLang="en-US" sz="1100" b="1"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en-US" altLang="en-US" sz="1100" b="1"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en-US" altLang="en-US" sz="1100" u="none" strike="noStrike" cap="none" normalizeH="0" baseline="0" dirty="0" smtClean="0">
                        <a:ln>
                          <a:noFill/>
                        </a:ln>
                        <a:effectLst/>
                      </a:endParaRPr>
                    </a:p>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2350-2230 B.C.E. </a:t>
                      </a:r>
                      <a:r>
                        <a:rPr kumimoji="0" lang="en-US" altLang="en-US" sz="1100" u="none" strike="noStrike" cap="none" normalizeH="0" baseline="0" dirty="0" err="1" smtClean="0">
                          <a:ln>
                            <a:noFill/>
                          </a:ln>
                          <a:effectLst/>
                        </a:rPr>
                        <a:t>Akkadian</a:t>
                      </a:r>
                      <a:r>
                        <a:rPr kumimoji="0" lang="en-US" altLang="en-US" sz="1100" u="none" strike="noStrike" cap="none" normalizeH="0" baseline="0" dirty="0" smtClean="0">
                          <a:ln>
                            <a:noFill/>
                          </a:ln>
                          <a:effectLst/>
                        </a:rPr>
                        <a:t> (Semitic)</a:t>
                      </a:r>
                    </a:p>
                    <a:p>
                      <a:pPr marL="0" marR="0" lvl="0" indent="0" algn="l" defTabSz="457200" rtl="0" eaLnBrk="1" fontAlgn="base" latinLnBrk="0" hangingPunct="1">
                        <a:lnSpc>
                          <a:spcPct val="115000"/>
                        </a:lnSpc>
                        <a:spcBef>
                          <a:spcPct val="0"/>
                        </a:spcBef>
                        <a:spcAft>
                          <a:spcPct val="0"/>
                        </a:spcAft>
                        <a:buClrTx/>
                        <a:buSzTx/>
                        <a:buFontTx/>
                        <a:buNone/>
                        <a:tabLst/>
                      </a:pPr>
                      <a:endParaRPr kumimoji="0" lang="en-US" altLang="en-US" sz="1100" u="none" strike="noStrike" cap="none" normalizeH="0" baseline="0" dirty="0" smtClean="0">
                        <a:ln>
                          <a:noFill/>
                        </a:ln>
                        <a:effectLst/>
                      </a:endParaRPr>
                    </a:p>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2112-2004 B.C.E. Third Dynasty of Ur (Sumerian)</a:t>
                      </a:r>
                      <a:endParaRPr kumimoji="0" lang="en-US" altLang="en-US" sz="11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2575-2134 B.C.E. </a:t>
                      </a:r>
                    </a:p>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Old Kingdom </a:t>
                      </a:r>
                    </a:p>
                    <a:p>
                      <a:pPr marL="0" marR="0" lvl="0" indent="0" algn="l" defTabSz="457200" rtl="0" eaLnBrk="1" fontAlgn="base" latinLnBrk="0" hangingPunct="1">
                        <a:lnSpc>
                          <a:spcPct val="115000"/>
                        </a:lnSpc>
                        <a:spcBef>
                          <a:spcPct val="0"/>
                        </a:spcBef>
                        <a:spcAft>
                          <a:spcPct val="0"/>
                        </a:spcAft>
                        <a:buClrTx/>
                        <a:buSzTx/>
                        <a:buFontTx/>
                        <a:buNone/>
                        <a:tabLst/>
                      </a:pPr>
                      <a:endParaRPr kumimoji="0" lang="en-US" altLang="en-US" sz="1100" u="none" strike="noStrike" cap="none" normalizeH="0" baseline="0" dirty="0" smtClean="0">
                        <a:ln>
                          <a:noFill/>
                        </a:ln>
                        <a:effectLst/>
                      </a:endParaRPr>
                    </a:p>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2134-2040 B.C.E. </a:t>
                      </a:r>
                    </a:p>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First Intermediate Period </a:t>
                      </a:r>
                    </a:p>
                    <a:p>
                      <a:pPr marL="0" marR="0" lvl="0" indent="0" algn="l" defTabSz="457200" rtl="0" eaLnBrk="1" fontAlgn="base" latinLnBrk="0" hangingPunct="1">
                        <a:lnSpc>
                          <a:spcPct val="115000"/>
                        </a:lnSpc>
                        <a:spcBef>
                          <a:spcPct val="0"/>
                        </a:spcBef>
                        <a:spcAft>
                          <a:spcPct val="0"/>
                        </a:spcAft>
                        <a:buClrTx/>
                        <a:buSzTx/>
                        <a:buFontTx/>
                        <a:buNone/>
                        <a:tabLst/>
                      </a:pPr>
                      <a:endParaRPr kumimoji="0" lang="en-US" altLang="en-US" sz="1100" u="none" strike="noStrike" cap="none" normalizeH="0" baseline="0" dirty="0" smtClean="0">
                        <a:ln>
                          <a:noFill/>
                        </a:ln>
                        <a:effectLst/>
                      </a:endParaRPr>
                    </a:p>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2040-1640 B.C.E. </a:t>
                      </a:r>
                    </a:p>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Middle Kingdom</a:t>
                      </a:r>
                      <a:endParaRPr kumimoji="0" lang="en-US" altLang="en-US" sz="11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2600 B.C.E. Beginning of Indus Valley civilization</a:t>
                      </a:r>
                      <a:endParaRPr kumimoji="0" lang="en-US" altLang="en-US" sz="11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r>
              <a:tr h="671939">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b="1" u="none" strike="noStrike" cap="none" normalizeH="0" baseline="0" smtClean="0">
                          <a:ln>
                            <a:noFill/>
                          </a:ln>
                          <a:effectLst/>
                        </a:rPr>
                        <a:t>2000 B.C.E.</a:t>
                      </a:r>
                      <a:endParaRPr kumimoji="0" lang="en-US" altLang="en-US" sz="1100" b="1" i="0" u="none" strike="noStrike" cap="none" normalizeH="0" baseline="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en-US" altLang="en-US" sz="1100" b="1"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1900-1600 B.C.E. Old Babylonian (Semitic)</a:t>
                      </a:r>
                      <a:endParaRPr kumimoji="0" lang="en-US" altLang="en-US" sz="11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 </a:t>
                      </a:r>
                    </a:p>
                    <a:p>
                      <a:pPr marL="0" marR="0" lvl="0" indent="0" algn="l" defTabSz="457200" rtl="0" eaLnBrk="1" fontAlgn="base" latinLnBrk="0" hangingPunct="1">
                        <a:lnSpc>
                          <a:spcPct val="115000"/>
                        </a:lnSpc>
                        <a:spcBef>
                          <a:spcPct val="0"/>
                        </a:spcBef>
                        <a:spcAft>
                          <a:spcPct val="0"/>
                        </a:spcAft>
                        <a:buClrTx/>
                        <a:buSzTx/>
                        <a:buFontTx/>
                        <a:buNone/>
                        <a:tabLst/>
                      </a:pPr>
                      <a:endParaRPr kumimoji="0" lang="en-US" altLang="en-US" sz="1100" u="none" strike="noStrike" cap="none" normalizeH="0" baseline="0" dirty="0" smtClean="0">
                        <a:ln>
                          <a:noFill/>
                        </a:ln>
                        <a:effectLst/>
                      </a:endParaRPr>
                    </a:p>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1640-1532 B.C.E. </a:t>
                      </a:r>
                    </a:p>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Second Intermediate Period</a:t>
                      </a:r>
                      <a:endParaRPr kumimoji="0" lang="en-US" altLang="en-US" sz="11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1900 B.C.E. End of Indus Valley civilization</a:t>
                      </a:r>
                      <a:endParaRPr kumimoji="0" lang="en-US" altLang="en-US" sz="11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r>
              <a:tr h="442897">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b="1" u="none" strike="noStrike" cap="none" normalizeH="0" baseline="0" dirty="0" smtClean="0">
                          <a:ln>
                            <a:noFill/>
                          </a:ln>
                          <a:effectLst/>
                        </a:rPr>
                        <a:t>1500 B.C.E.</a:t>
                      </a:r>
                      <a:endParaRPr kumimoji="0" lang="en-US" altLang="en-US" sz="1100" b="1"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en-US" altLang="en-US" sz="1100" b="1"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1500-1150 B.C.E. Kassite</a:t>
                      </a:r>
                      <a:endParaRPr kumimoji="0" lang="en-US" altLang="en-US" sz="11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1532-1070 B.C.E. </a:t>
                      </a:r>
                    </a:p>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effectLst/>
                        </a:rPr>
                        <a:t>New Kingdom</a:t>
                      </a:r>
                      <a:endParaRPr kumimoji="0" lang="en-US" altLang="en-US" sz="11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6732" marR="16732"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en-US" sz="1100" u="none" strike="noStrike" cap="none" normalizeH="0" baseline="0" dirty="0" smtClean="0">
                          <a:ln>
                            <a:noFill/>
                          </a:ln>
                          <a:solidFill>
                            <a:srgbClr val="E4F2F4"/>
                          </a:solidFill>
                          <a:effectLst/>
                        </a:rPr>
                        <a:t>Empty cell</a:t>
                      </a:r>
                      <a:endParaRPr kumimoji="0" lang="en-US" altLang="en-US" sz="1100" b="0" i="0" u="none" strike="noStrike" cap="none" normalizeH="0" baseline="0" dirty="0" smtClean="0">
                        <a:ln>
                          <a:noFill/>
                        </a:ln>
                        <a:solidFill>
                          <a:srgbClr val="E4F2F4"/>
                        </a:solidFill>
                        <a:effectLst/>
                        <a:latin typeface="Calibri" pitchFamily="34" charset="0"/>
                        <a:ea typeface="ＭＳ Ｐゴシック" pitchFamily="34" charset="-128"/>
                        <a:cs typeface="Times New Roman" pitchFamily="18" charset="0"/>
                      </a:endParaRPr>
                    </a:p>
                  </a:txBody>
                  <a:tcPr marL="16732" marR="16732" marT="0" marB="0" horzOverflow="overflow"/>
                </a:tc>
              </a:tr>
            </a:tbl>
          </a:graphicData>
        </a:graphic>
      </p:graphicFrame>
    </p:spTree>
    <p:extLst>
      <p:ext uri="{BB962C8B-B14F-4D97-AF65-F5344CB8AC3E}">
        <p14:creationId xmlns:p14="http://schemas.microsoft.com/office/powerpoint/2010/main" val="4152367718"/>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685800" y="304800"/>
            <a:ext cx="8382000" cy="1143000"/>
          </a:xfrm>
        </p:spPr>
        <p:txBody>
          <a:bodyPr/>
          <a:lstStyle/>
          <a:p>
            <a:r>
              <a:rPr lang="en-US" altLang="en-US" dirty="0" smtClean="0">
                <a:latin typeface="Arial" pitchFamily="34" charset="0"/>
                <a:ea typeface="ＭＳ Ｐゴシック" pitchFamily="34" charset="-128"/>
              </a:rPr>
              <a:t>Food Gathering and Stone Technology</a:t>
            </a:r>
          </a:p>
        </p:txBody>
      </p:sp>
      <p:sp>
        <p:nvSpPr>
          <p:cNvPr id="28674" name="Content Placeholder 2"/>
          <p:cNvSpPr>
            <a:spLocks noGrp="1"/>
          </p:cNvSpPr>
          <p:nvPr>
            <p:ph idx="1"/>
          </p:nvPr>
        </p:nvSpPr>
        <p:spPr/>
        <p:txBody>
          <a:bodyPr/>
          <a:lstStyle/>
          <a:p>
            <a:pPr eaLnBrk="1" hangingPunct="1">
              <a:buFontTx/>
              <a:buChar char="•"/>
            </a:pPr>
            <a:r>
              <a:rPr lang="en-US" altLang="en-US" dirty="0" smtClean="0">
                <a:latin typeface="Arial" pitchFamily="34" charset="0"/>
                <a:ea typeface="ＭＳ Ｐゴシック" pitchFamily="34" charset="-128"/>
              </a:rPr>
              <a:t>The Stone Age and Stone Tools</a:t>
            </a:r>
          </a:p>
          <a:p>
            <a:pPr lvl="1" eaLnBrk="1" hangingPunct="1">
              <a:buFontTx/>
              <a:buChar char="•"/>
            </a:pPr>
            <a:r>
              <a:rPr lang="en-US" altLang="en-US" dirty="0" smtClean="0">
                <a:latin typeface="Arial" pitchFamily="34" charset="0"/>
                <a:ea typeface="Arial" pitchFamily="34" charset="0"/>
                <a:cs typeface="Arial" pitchFamily="34" charset="0"/>
              </a:rPr>
              <a:t>Paleolithic</a:t>
            </a:r>
          </a:p>
          <a:p>
            <a:pPr lvl="1" eaLnBrk="1" hangingPunct="1">
              <a:buFontTx/>
              <a:buChar char="•"/>
            </a:pPr>
            <a:r>
              <a:rPr lang="en-US" altLang="en-US" dirty="0" smtClean="0">
                <a:latin typeface="Arial" pitchFamily="34" charset="0"/>
                <a:ea typeface="Arial" pitchFamily="34" charset="0"/>
                <a:cs typeface="Arial" pitchFamily="34" charset="0"/>
              </a:rPr>
              <a:t>Neolithic</a:t>
            </a:r>
          </a:p>
          <a:p>
            <a:pPr marL="457200" lvl="1" indent="0" eaLnBrk="1" hangingPunct="1">
              <a:buNone/>
            </a:pPr>
            <a:endParaRPr lang="en-US" altLang="en-US" dirty="0" smtClean="0">
              <a:latin typeface="Arial" pitchFamily="34" charset="0"/>
              <a:ea typeface="Arial" pitchFamily="34" charset="0"/>
              <a:cs typeface="Arial" pitchFamily="34" charset="0"/>
            </a:endParaRPr>
          </a:p>
          <a:p>
            <a:pPr eaLnBrk="1" hangingPunct="1">
              <a:buFontTx/>
              <a:buChar char="•"/>
            </a:pPr>
            <a:r>
              <a:rPr lang="en-US" altLang="en-US" dirty="0" smtClean="0">
                <a:latin typeface="Arial" pitchFamily="34" charset="0"/>
                <a:ea typeface="ＭＳ Ｐゴシック" pitchFamily="34" charset="-128"/>
              </a:rPr>
              <a:t>Foragers</a:t>
            </a:r>
          </a:p>
          <a:p>
            <a:pPr lvl="1" eaLnBrk="1" hangingPunct="1">
              <a:buFontTx/>
              <a:buChar char="•"/>
            </a:pPr>
            <a:r>
              <a:rPr lang="en-US" altLang="en-US" dirty="0" smtClean="0">
                <a:latin typeface="Arial" pitchFamily="34" charset="0"/>
                <a:ea typeface="ＭＳ Ｐゴシック" pitchFamily="34" charset="-128"/>
                <a:cs typeface="Arial" pitchFamily="34" charset="0"/>
              </a:rPr>
              <a:t>Lifestyle of Migrant </a:t>
            </a:r>
            <a:r>
              <a:rPr lang="en-US" altLang="en-US" dirty="0">
                <a:latin typeface="Arial" pitchFamily="34" charset="0"/>
                <a:ea typeface="ＭＳ Ｐゴシック" pitchFamily="34" charset="-128"/>
                <a:cs typeface="Arial" pitchFamily="34" charset="0"/>
              </a:rPr>
              <a:t>G</a:t>
            </a:r>
            <a:r>
              <a:rPr lang="en-US" altLang="en-US" dirty="0" smtClean="0">
                <a:latin typeface="Arial" pitchFamily="34" charset="0"/>
                <a:ea typeface="ＭＳ Ｐゴシック" pitchFamily="34" charset="-128"/>
                <a:cs typeface="Arial" pitchFamily="34" charset="0"/>
              </a:rPr>
              <a:t>roups</a:t>
            </a:r>
          </a:p>
          <a:p>
            <a:pPr lvl="1" eaLnBrk="1" hangingPunct="1">
              <a:buFontTx/>
              <a:buChar char="•"/>
            </a:pPr>
            <a:r>
              <a:rPr lang="en-US" altLang="en-US" dirty="0" smtClean="0">
                <a:latin typeface="Arial" pitchFamily="34" charset="0"/>
                <a:ea typeface="Arial" pitchFamily="34" charset="0"/>
                <a:cs typeface="Arial" pitchFamily="34" charset="0"/>
              </a:rPr>
              <a:t>Art and Culture</a:t>
            </a:r>
          </a:p>
        </p:txBody>
      </p:sp>
    </p:spTree>
    <p:extLst>
      <p:ext uri="{BB962C8B-B14F-4D97-AF65-F5344CB8AC3E}">
        <p14:creationId xmlns:p14="http://schemas.microsoft.com/office/powerpoint/2010/main" val="2965894547"/>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609600"/>
          </a:xfrm>
        </p:spPr>
        <p:txBody>
          <a:bodyPr/>
          <a:lstStyle/>
          <a:p>
            <a:r>
              <a:rPr lang="en-US" sz="2600" dirty="0" smtClean="0"/>
              <a:t>The Lion Panel</a:t>
            </a:r>
            <a:endParaRPr lang="en-US" sz="2600" dirty="0"/>
          </a:p>
        </p:txBody>
      </p:sp>
      <p:sp>
        <p:nvSpPr>
          <p:cNvPr id="3" name="Content Placeholder 2"/>
          <p:cNvSpPr>
            <a:spLocks noGrp="1"/>
          </p:cNvSpPr>
          <p:nvPr>
            <p:ph idx="1"/>
          </p:nvPr>
        </p:nvSpPr>
        <p:spPr>
          <a:xfrm>
            <a:off x="8597660" y="6553200"/>
            <a:ext cx="533400" cy="304800"/>
          </a:xfrm>
        </p:spPr>
        <p:txBody>
          <a:bodyPr/>
          <a:lstStyle/>
          <a:p>
            <a:r>
              <a:rPr lang="en-US" altLang="en-US" sz="1200" b="1" dirty="0"/>
              <a:t> </a:t>
            </a:r>
            <a:r>
              <a:rPr lang="en-US" altLang="en-US" sz="1200" b="1" dirty="0" smtClean="0"/>
              <a:t>p9</a:t>
            </a:r>
            <a:endParaRPr lang="en-US" altLang="en-US" sz="1200" b="1" dirty="0"/>
          </a:p>
          <a:p>
            <a:endParaRPr lang="en-US" sz="1200" dirty="0"/>
          </a:p>
        </p:txBody>
      </p:sp>
      <p:pic>
        <p:nvPicPr>
          <p:cNvPr id="29697" name="Picture 1" descr="The Lion Panel in Chauvet Cave, France. Cave paintings depict the animals of that epoch: cave lions, cave bears, rhinoceroses, wild horses, bison, reindeer, aurochs (wild oxen), and mammoth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04800" y="609600"/>
            <a:ext cx="8585200" cy="566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5609745"/>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r>
              <a:rPr lang="en-US" altLang="en-US" dirty="0" smtClean="0">
                <a:latin typeface="Arial" pitchFamily="34" charset="0"/>
                <a:ea typeface="ＭＳ Ｐゴシック" pitchFamily="34" charset="-128"/>
              </a:rPr>
              <a:t>The Agricultural Revolutions</a:t>
            </a:r>
          </a:p>
        </p:txBody>
      </p:sp>
      <p:sp>
        <p:nvSpPr>
          <p:cNvPr id="35842" name="Content Placeholder 2"/>
          <p:cNvSpPr>
            <a:spLocks noGrp="1"/>
          </p:cNvSpPr>
          <p:nvPr>
            <p:ph idx="1"/>
          </p:nvPr>
        </p:nvSpPr>
        <p:spPr/>
        <p:txBody>
          <a:bodyPr/>
          <a:lstStyle/>
          <a:p>
            <a:pPr eaLnBrk="1" hangingPunct="1">
              <a:buFontTx/>
              <a:buChar char="•"/>
            </a:pPr>
            <a:r>
              <a:rPr lang="en-US" altLang="en-US" dirty="0" smtClean="0">
                <a:latin typeface="Arial" pitchFamily="34" charset="0"/>
                <a:ea typeface="ＭＳ Ｐゴシック" pitchFamily="34" charset="-128"/>
              </a:rPr>
              <a:t>The Transition to Plant Cultivation</a:t>
            </a:r>
          </a:p>
          <a:p>
            <a:pPr lvl="1" eaLnBrk="1" hangingPunct="1">
              <a:buFontTx/>
              <a:buChar char="•"/>
            </a:pPr>
            <a:r>
              <a:rPr lang="en-US" altLang="en-US" dirty="0" smtClean="0">
                <a:latin typeface="Arial" pitchFamily="34" charset="0"/>
                <a:ea typeface="Arial" pitchFamily="34" charset="0"/>
                <a:cs typeface="Arial" pitchFamily="34" charset="0"/>
              </a:rPr>
              <a:t>Stone tools</a:t>
            </a:r>
          </a:p>
          <a:p>
            <a:pPr lvl="1" eaLnBrk="1" hangingPunct="1">
              <a:buFontTx/>
              <a:buChar char="•"/>
            </a:pPr>
            <a:r>
              <a:rPr lang="en-US" altLang="en-US" dirty="0" smtClean="0">
                <a:latin typeface="Arial" pitchFamily="34" charset="0"/>
                <a:ea typeface="Arial" pitchFamily="34" charset="0"/>
                <a:cs typeface="Arial" pitchFamily="34" charset="0"/>
              </a:rPr>
              <a:t>“</a:t>
            </a:r>
            <a:r>
              <a:rPr lang="en-US" altLang="ja-JP" dirty="0" err="1" smtClean="0">
                <a:latin typeface="Arial" pitchFamily="34" charset="0"/>
                <a:ea typeface="ＭＳ Ｐゴシック" pitchFamily="34" charset="-128"/>
                <a:cs typeface="Arial" pitchFamily="34" charset="0"/>
              </a:rPr>
              <a:t>swidden</a:t>
            </a:r>
            <a:r>
              <a:rPr lang="en-US" altLang="en-US" dirty="0" smtClean="0">
                <a:latin typeface="Arial" pitchFamily="34" charset="0"/>
                <a:ea typeface="Arial" pitchFamily="34" charset="0"/>
                <a:cs typeface="Arial" pitchFamily="34" charset="0"/>
              </a:rPr>
              <a:t>”</a:t>
            </a:r>
            <a:r>
              <a:rPr lang="en-US" altLang="ja-JP" dirty="0" smtClean="0">
                <a:latin typeface="Arial" pitchFamily="34" charset="0"/>
                <a:ea typeface="ＭＳ Ｐゴシック" pitchFamily="34" charset="-128"/>
                <a:cs typeface="Arial" pitchFamily="34" charset="0"/>
              </a:rPr>
              <a:t> agriculture</a:t>
            </a:r>
          </a:p>
          <a:p>
            <a:pPr eaLnBrk="1" hangingPunct="1">
              <a:buFontTx/>
              <a:buChar char="•"/>
            </a:pPr>
            <a:r>
              <a:rPr lang="en-US" altLang="en-US" dirty="0" smtClean="0">
                <a:latin typeface="Arial" pitchFamily="34" charset="0"/>
                <a:ea typeface="ＭＳ Ｐゴシック" pitchFamily="34" charset="-128"/>
              </a:rPr>
              <a:t>Domesticated Animals and Pastoralism</a:t>
            </a:r>
          </a:p>
          <a:p>
            <a:pPr eaLnBrk="1" hangingPunct="1">
              <a:buFontTx/>
              <a:buChar char="•"/>
            </a:pPr>
            <a:r>
              <a:rPr lang="en-US" altLang="en-US" dirty="0" smtClean="0">
                <a:latin typeface="Arial" pitchFamily="34" charset="0"/>
                <a:ea typeface="ＭＳ Ｐゴシック" pitchFamily="34" charset="-128"/>
              </a:rPr>
              <a:t>Agriculture and Ecological Crisis</a:t>
            </a:r>
          </a:p>
        </p:txBody>
      </p:sp>
    </p:spTree>
    <p:extLst>
      <p:ext uri="{BB962C8B-B14F-4D97-AF65-F5344CB8AC3E}">
        <p14:creationId xmlns:p14="http://schemas.microsoft.com/office/powerpoint/2010/main" val="4036312647"/>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636000" cy="762000"/>
          </a:xfrm>
        </p:spPr>
        <p:txBody>
          <a:bodyPr/>
          <a:lstStyle/>
          <a:p>
            <a:r>
              <a:rPr lang="en-US" sz="2600" dirty="0" smtClean="0"/>
              <a:t>Early Centers of Plant and Animal Domestication</a:t>
            </a:r>
            <a:endParaRPr lang="en-US" sz="2600" dirty="0"/>
          </a:p>
        </p:txBody>
      </p:sp>
      <p:sp>
        <p:nvSpPr>
          <p:cNvPr id="3" name="Content Placeholder 2"/>
          <p:cNvSpPr>
            <a:spLocks noGrp="1"/>
          </p:cNvSpPr>
          <p:nvPr>
            <p:ph idx="1"/>
          </p:nvPr>
        </p:nvSpPr>
        <p:spPr>
          <a:xfrm>
            <a:off x="8077200" y="6400800"/>
            <a:ext cx="1066800" cy="457200"/>
          </a:xfrm>
        </p:spPr>
        <p:txBody>
          <a:bodyPr/>
          <a:lstStyle/>
          <a:p>
            <a:pPr algn="r" eaLnBrk="1" hangingPunct="1"/>
            <a:r>
              <a:rPr lang="en-US" altLang="en-US" sz="1200" b="1" dirty="0"/>
              <a:t>Map 1.2 </a:t>
            </a:r>
            <a:r>
              <a:rPr lang="en-US" altLang="en-US" sz="1200" b="1" dirty="0" smtClean="0"/>
              <a:t>p11</a:t>
            </a:r>
            <a:endParaRPr lang="en-US" altLang="en-US" sz="1200" b="1" dirty="0"/>
          </a:p>
        </p:txBody>
      </p:sp>
      <p:pic>
        <p:nvPicPr>
          <p:cNvPr id="38913" name="Picture 1" descr="Map 1.2 Early Centers of Plant and Animal Domestication. Many different parts of the world made original contributions to domestication during the Agricultural Revolutions that began about 10,000 years ago. Later interactions helped spread these domesticated animals and plants to new locations. In lands less suitable for crop cultivation, pastoralism and hunting remained more important for supplying foo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66800"/>
            <a:ext cx="8636000" cy="51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711362"/>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1847</TotalTime>
  <Words>1842</Words>
  <Application>Microsoft Office PowerPoint</Application>
  <PresentationFormat>On-screen Show (4:3)</PresentationFormat>
  <Paragraphs>225</Paragraphs>
  <Slides>38</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ＭＳ Ｐゴシック</vt:lpstr>
      <vt:lpstr>Arial</vt:lpstr>
      <vt:lpstr>Calibri</vt:lpstr>
      <vt:lpstr>Times New Roman</vt:lpstr>
      <vt:lpstr>Wingdings</vt:lpstr>
      <vt:lpstr>1_Lockard_topic</vt:lpstr>
      <vt:lpstr>Chapter 1 From the Origins of Agriculture to the First River-Valley Civilizations, 8000-1500 B.C.E.</vt:lpstr>
      <vt:lpstr>Babylonian Map of the World</vt:lpstr>
      <vt:lpstr>Gilgamesh Strangling a Lion</vt:lpstr>
      <vt:lpstr>River-Valley Civilizations, 3500–1500 BCE</vt:lpstr>
      <vt:lpstr>Chronology from 32,000 B.C.E.-1500 B.C.E.</vt:lpstr>
      <vt:lpstr>Food Gathering and Stone Technology</vt:lpstr>
      <vt:lpstr>The Lion Panel</vt:lpstr>
      <vt:lpstr>The Agricultural Revolutions</vt:lpstr>
      <vt:lpstr>Early Centers of Plant and Animal Domestication</vt:lpstr>
      <vt:lpstr>Life in Neolithic Communities</vt:lpstr>
      <vt:lpstr>Passage-Tomb at Newgrange, Ireland</vt:lpstr>
      <vt:lpstr>Close-up of Passage-Tomb at Newgrange, Ireland</vt:lpstr>
      <vt:lpstr>Neolithic Goddess</vt:lpstr>
      <vt:lpstr>Mesopotamia</vt:lpstr>
      <vt:lpstr>Mesopotamia</vt:lpstr>
      <vt:lpstr>Mesopotamia: People</vt:lpstr>
      <vt:lpstr>Mesopotamia: Society</vt:lpstr>
      <vt:lpstr>Reed Huts in the Marshes of Southern Iraq</vt:lpstr>
      <vt:lpstr>Mesopotamia: Society (continued)</vt:lpstr>
      <vt:lpstr>Mesopotamian Cylinder Seal </vt:lpstr>
      <vt:lpstr>Mesopotamia: Gods, Priests and Temples</vt:lpstr>
      <vt:lpstr>Ziggurat of Ur-Nammu</vt:lpstr>
      <vt:lpstr>Mesopotamia: Technology and Science</vt:lpstr>
      <vt:lpstr>Ancient Lamp Vessel</vt:lpstr>
      <vt:lpstr>Egypt</vt:lpstr>
      <vt:lpstr>Egypt: Government</vt:lpstr>
      <vt:lpstr>Egypt: Government (continued)</vt:lpstr>
      <vt:lpstr>Ancient Egypt</vt:lpstr>
      <vt:lpstr>Egypt: People</vt:lpstr>
      <vt:lpstr>Solar Ship of King Khufu</vt:lpstr>
      <vt:lpstr>Pyramids of Menkaure, Khafre, and Khufu at Giza, circa 2500 B.C.E.</vt:lpstr>
      <vt:lpstr>Egypt: Religion</vt:lpstr>
      <vt:lpstr>Scene from the Egyptian Book of the Dead</vt:lpstr>
      <vt:lpstr>The Indus Valley Civilization</vt:lpstr>
      <vt:lpstr>The Indus Valley Civilization: Society</vt:lpstr>
      <vt:lpstr>Man from Mohenjo-Daro</vt:lpstr>
      <vt:lpstr>The Indus Valley Civilization: History</vt:lpstr>
      <vt:lpstr>View of the excavated remains of houses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76</cp:revision>
  <dcterms:created xsi:type="dcterms:W3CDTF">2006-12-01T20:54:40Z</dcterms:created>
  <dcterms:modified xsi:type="dcterms:W3CDTF">2015-10-09T16:33:14Z</dcterms:modified>
</cp:coreProperties>
</file>